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y="5143500" cx="9144000"/>
  <p:notesSz cx="6858000" cy="9144000"/>
  <p:embeddedFontLst>
    <p:embeddedFont>
      <p:font typeface="Montserrat SemiBold"/>
      <p:regular r:id="rId52"/>
      <p:bold r:id="rId53"/>
      <p:italic r:id="rId54"/>
      <p:boldItalic r:id="rId55"/>
    </p:embeddedFont>
    <p:embeddedFont>
      <p:font typeface="Montserrat"/>
      <p:regular r:id="rId56"/>
      <p:bold r:id="rId57"/>
      <p:italic r:id="rId58"/>
      <p:boldItalic r:id="rId59"/>
    </p:embeddedFont>
    <p:embeddedFont>
      <p:font typeface="Montserrat Medium"/>
      <p:regular r:id="rId60"/>
      <p:bold r:id="rId61"/>
      <p:italic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MontserratMedium-italic.fntdata"/><Relationship Id="rId61" Type="http://schemas.openxmlformats.org/officeDocument/2006/relationships/font" Target="fonts/MontserratMedium-bold.fntdata"/><Relationship Id="rId20" Type="http://schemas.openxmlformats.org/officeDocument/2006/relationships/slide" Target="slides/slide15.xml"/><Relationship Id="rId63" Type="http://schemas.openxmlformats.org/officeDocument/2006/relationships/font" Target="fonts/MontserratMedium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MontserratMedium-regular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font" Target="fonts/MontserratSemiBold-bold.fntdata"/><Relationship Id="rId52" Type="http://schemas.openxmlformats.org/officeDocument/2006/relationships/font" Target="fonts/MontserratSemiBold-regular.fntdata"/><Relationship Id="rId11" Type="http://schemas.openxmlformats.org/officeDocument/2006/relationships/slide" Target="slides/slide6.xml"/><Relationship Id="rId55" Type="http://schemas.openxmlformats.org/officeDocument/2006/relationships/font" Target="fonts/MontserratSemiBold-boldItalic.fntdata"/><Relationship Id="rId10" Type="http://schemas.openxmlformats.org/officeDocument/2006/relationships/slide" Target="slides/slide5.xml"/><Relationship Id="rId54" Type="http://schemas.openxmlformats.org/officeDocument/2006/relationships/font" Target="fonts/MontserratSemiBold-italic.fntdata"/><Relationship Id="rId13" Type="http://schemas.openxmlformats.org/officeDocument/2006/relationships/slide" Target="slides/slide8.xml"/><Relationship Id="rId57" Type="http://schemas.openxmlformats.org/officeDocument/2006/relationships/font" Target="fonts/Montserrat-bold.fntdata"/><Relationship Id="rId12" Type="http://schemas.openxmlformats.org/officeDocument/2006/relationships/slide" Target="slides/slide7.xml"/><Relationship Id="rId56" Type="http://schemas.openxmlformats.org/officeDocument/2006/relationships/font" Target="fonts/Montserrat-regular.fntdata"/><Relationship Id="rId15" Type="http://schemas.openxmlformats.org/officeDocument/2006/relationships/slide" Target="slides/slide10.xml"/><Relationship Id="rId59" Type="http://schemas.openxmlformats.org/officeDocument/2006/relationships/font" Target="fonts/Montserrat-boldItalic.fntdata"/><Relationship Id="rId14" Type="http://schemas.openxmlformats.org/officeDocument/2006/relationships/slide" Target="slides/slide9.xml"/><Relationship Id="rId58" Type="http://schemas.openxmlformats.org/officeDocument/2006/relationships/font" Target="fonts/Montserrat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5aa1f2f96c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5aa1f2f96c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5aa1f2f96c_0_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5aa1f2f96c_0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5aa1f2f96c_0_4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5aa1f2f96c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92c0acc243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92c0acc24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2c0acc243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92c0acc243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2c0acc243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92c0acc243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92c0acc243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92c0acc243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ea208a83ed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ea208a83ed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5aa1f2f96c_0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5aa1f2f96c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92c0acc243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92c0acc243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92c0acc243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92c0acc243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92c0acc243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92c0acc243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836ad7db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9836ad7db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ea208a83ed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ea208a83ed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5aa1f2f96c_0_6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5aa1f2f96c_0_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92c0acc243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92c0acc243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92c0acc243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292c0acc243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ea208a83ed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1ea208a83ed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1ea208a83e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1ea208a83e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1ea208a83ed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1ea208a83ed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ea208a83ed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1ea208a83ed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ea208a83ed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ea208a83e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1ea208a83ed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1ea208a83ed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1ea208a83ed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1ea208a83ed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1ea208a83ed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1ea208a83ed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5aa1f2f96c_0_7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25aa1f2f96c_0_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292c0acc243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292c0acc243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292c0acc243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292c0acc243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ea208a83ed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1ea208a83ed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1ea208a83ed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1ea208a83ed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1ea208a83ed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1ea208a83ed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1ea208a83ed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1ea208a83ed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292c0acc243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292c0acc243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292c0acc243_0_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292c0acc243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292c0acc243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292c0acc243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1ea208a83e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1ea208a83e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1ea208a83e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1ea208a83e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1ea208a83ed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1ea208a83ed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1ea208a83ed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1ea208a83ed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1ea208a83ed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1ea208a83ed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1ea208a83ed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1ea208a83e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1ea208a83ed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1ea208a83ed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1ea208a83ed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1ea208a83ed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1ea208a83ed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1ea208a83ed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25aa1f2f96c_0_15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25aa1f2f96c_0_15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13541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Montserrat SemiBold"/>
              <a:buNone/>
              <a:defRPr sz="52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84275" y="36759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Medium"/>
              <a:buNone/>
              <a:defRPr sz="28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377400"/>
            <a:ext cx="8412300" cy="57900"/>
          </a:xfrm>
          <a:prstGeom prst="rect">
            <a:avLst/>
          </a:prstGeom>
          <a:solidFill>
            <a:srgbClr val="EC2380"/>
          </a:solidFill>
          <a:ln cap="flat" cmpd="sng" w="9525">
            <a:solidFill>
              <a:srgbClr val="EC2380"/>
            </a:solidFill>
            <a:prstDash val="solid"/>
            <a:round/>
            <a:headEnd len="sm" w="sm" type="none"/>
            <a:tailEnd len="sm" w="sm" type="none"/>
          </a:ln>
          <a:effectLst>
            <a:outerShdw blurRad="200025" rotWithShape="0" algn="bl" dir="4680000" dist="7620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" name="Google Shape;14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12288" y="100913"/>
            <a:ext cx="669025" cy="669025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r="4680000" dist="762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400"/>
              <a:buNone/>
              <a:defRPr sz="1400">
                <a:solidFill>
                  <a:srgbClr val="0F136B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0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7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0" y="0"/>
            <a:ext cx="9144000" cy="14982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6750" y="109441"/>
            <a:ext cx="3507476" cy="118512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1397700" y="2543800"/>
            <a:ext cx="6974400" cy="1313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65" name="Google Shape;65;p14"/>
          <p:cNvSpPr txBox="1"/>
          <p:nvPr/>
        </p:nvSpPr>
        <p:spPr>
          <a:xfrm>
            <a:off x="0" y="1498150"/>
            <a:ext cx="9144000" cy="24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EC238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EC238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Feedback du groupe local de </a:t>
            </a:r>
            <a:r>
              <a:rPr b="1" lang="fr" sz="3000">
                <a:solidFill>
                  <a:srgbClr val="EC2380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b="1" lang="fr" sz="3000">
                <a:solidFill>
                  <a:srgbClr val="EC2380"/>
                </a:solidFill>
                <a:latin typeface="Montserrat"/>
                <a:ea typeface="Montserrat"/>
                <a:cs typeface="Montserrat"/>
                <a:sym typeface="Montserrat"/>
              </a:rPr>
              <a:t>a ville à vélo</a:t>
            </a:r>
            <a:br>
              <a:rPr lang="fr" sz="4800">
                <a:solidFill>
                  <a:srgbClr val="EC238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fr" sz="3600">
                <a:solidFill>
                  <a:srgbClr val="EC238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sur le projet d’</a:t>
            </a:r>
            <a:r>
              <a:rPr lang="fr" sz="3600">
                <a:solidFill>
                  <a:srgbClr val="EC238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Apaisement Presqu'île</a:t>
            </a:r>
            <a:endParaRPr sz="3600">
              <a:solidFill>
                <a:srgbClr val="EC238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EC238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EC238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Novembre </a:t>
            </a:r>
            <a:r>
              <a:rPr lang="fr" sz="2400">
                <a:solidFill>
                  <a:srgbClr val="EC238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2023 </a:t>
            </a:r>
            <a:endParaRPr sz="2400">
              <a:solidFill>
                <a:srgbClr val="EC2380"/>
              </a:solidFill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4252200" y="4274650"/>
            <a:ext cx="4891800" cy="559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 txBox="1"/>
          <p:nvPr/>
        </p:nvSpPr>
        <p:spPr>
          <a:xfrm>
            <a:off x="3678900" y="4291525"/>
            <a:ext cx="54651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Contribution bénévole 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/>
        </p:nvSpPr>
        <p:spPr>
          <a:xfrm>
            <a:off x="111350" y="1218750"/>
            <a:ext cx="4584900" cy="3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Liste</a:t>
            </a:r>
            <a:r>
              <a:rPr b="1" lang="fr" sz="2400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 des trajets qui ont été étudiés par les bénévoles  : </a:t>
            </a:r>
            <a:br>
              <a:rPr lang="fr" u="sng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u="sng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400"/>
              <a:buAutoNum type="arabicPeriod"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Axe Nord-Sud (rue Edouard Herriot)</a:t>
            </a: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b="1" lang="fr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p. 3</a:t>
            </a:r>
            <a:r>
              <a:rPr b="1" lang="fr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-9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400"/>
              <a:buAutoNum type="arabicPeriod"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Axe Est-Ouest 1 (rue Grenette) </a:t>
            </a:r>
            <a:r>
              <a:rPr b="1" lang="fr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p.</a:t>
            </a:r>
            <a:r>
              <a:rPr b="1" lang="fr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 10-14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400"/>
              <a:buAutoNum type="arabicPeriod"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Axe Est-Ouest 2 (Pont Morand - Pont de la Feuillée) </a:t>
            </a:r>
            <a:r>
              <a:rPr b="1"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p. 15-25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AutoNum type="arabicPeriod"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Vers Croix-Rousse Ouest </a:t>
            </a:r>
            <a:r>
              <a:rPr b="1"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p. 26-32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AutoNum type="arabicPeriod"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Vers Croix-Rousse Est </a:t>
            </a:r>
            <a:r>
              <a:rPr b="1"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p. 33-43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420900" y="76200"/>
            <a:ext cx="2319900" cy="559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0" y="93075"/>
            <a:ext cx="32565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SOMMAIRE 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6250" y="152400"/>
            <a:ext cx="3644147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/>
          <p:nvPr/>
        </p:nvSpPr>
        <p:spPr>
          <a:xfrm>
            <a:off x="6936625" y="3240250"/>
            <a:ext cx="204600" cy="196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1</a:t>
            </a:r>
            <a:endParaRPr b="1"/>
          </a:p>
        </p:txBody>
      </p:sp>
      <p:sp>
        <p:nvSpPr>
          <p:cNvPr id="78" name="Google Shape;78;p15"/>
          <p:cNvSpPr/>
          <p:nvPr/>
        </p:nvSpPr>
        <p:spPr>
          <a:xfrm>
            <a:off x="7387900" y="2684825"/>
            <a:ext cx="204600" cy="196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2</a:t>
            </a:r>
            <a:endParaRPr b="1"/>
          </a:p>
        </p:txBody>
      </p:sp>
      <p:sp>
        <p:nvSpPr>
          <p:cNvPr id="79" name="Google Shape;79;p15"/>
          <p:cNvSpPr/>
          <p:nvPr/>
        </p:nvSpPr>
        <p:spPr>
          <a:xfrm>
            <a:off x="7249300" y="1413725"/>
            <a:ext cx="204600" cy="196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3</a:t>
            </a:r>
            <a:endParaRPr b="1"/>
          </a:p>
        </p:txBody>
      </p:sp>
      <p:sp>
        <p:nvSpPr>
          <p:cNvPr id="80" name="Google Shape;80;p15"/>
          <p:cNvSpPr/>
          <p:nvPr/>
        </p:nvSpPr>
        <p:spPr>
          <a:xfrm>
            <a:off x="5687200" y="708875"/>
            <a:ext cx="204600" cy="196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4</a:t>
            </a:r>
            <a:endParaRPr b="1"/>
          </a:p>
        </p:txBody>
      </p:sp>
      <p:sp>
        <p:nvSpPr>
          <p:cNvPr id="81" name="Google Shape;81;p15"/>
          <p:cNvSpPr/>
          <p:nvPr/>
        </p:nvSpPr>
        <p:spPr>
          <a:xfrm>
            <a:off x="7387900" y="223875"/>
            <a:ext cx="204600" cy="196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5</a:t>
            </a:r>
            <a:endParaRPr b="1"/>
          </a:p>
        </p:txBody>
      </p:sp>
      <p:sp>
        <p:nvSpPr>
          <p:cNvPr id="82" name="Google Shape;8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ctrTitle"/>
          </p:nvPr>
        </p:nvSpPr>
        <p:spPr>
          <a:xfrm>
            <a:off x="1802378" y="823050"/>
            <a:ext cx="56844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</a:t>
            </a:r>
            <a:r>
              <a:rPr b="1" lang="fr" sz="3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iaison 1 : Axe Nord-Sud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6"/>
          <p:cNvSpPr txBox="1"/>
          <p:nvPr>
            <p:ph idx="1" type="subTitle"/>
          </p:nvPr>
        </p:nvSpPr>
        <p:spPr>
          <a:xfrm>
            <a:off x="384275" y="26416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" sz="1800"/>
              <a:t>Rue du Président Edouard Herriot</a:t>
            </a:r>
            <a:endParaRPr sz="1800"/>
          </a:p>
        </p:txBody>
      </p:sp>
      <p:sp>
        <p:nvSpPr>
          <p:cNvPr id="89" name="Google Shape;8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1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Nord-Sud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5" name="Google Shape;9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8950" y="579025"/>
            <a:ext cx="3421475" cy="44120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7" name="Google Shape;97;p17"/>
          <p:cNvCxnSpPr/>
          <p:nvPr/>
        </p:nvCxnSpPr>
        <p:spPr>
          <a:xfrm flipH="1">
            <a:off x="5906825" y="901475"/>
            <a:ext cx="173100" cy="3908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98" name="Google Shape;98;p17"/>
          <p:cNvSpPr/>
          <p:nvPr/>
        </p:nvSpPr>
        <p:spPr>
          <a:xfrm>
            <a:off x="5921375" y="249012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7"/>
          <p:cNvSpPr/>
          <p:nvPr/>
        </p:nvSpPr>
        <p:spPr>
          <a:xfrm>
            <a:off x="5995125" y="833650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7"/>
          <p:cNvSpPr/>
          <p:nvPr/>
        </p:nvSpPr>
        <p:spPr>
          <a:xfrm>
            <a:off x="5907688" y="351062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7"/>
          <p:cNvSpPr/>
          <p:nvPr/>
        </p:nvSpPr>
        <p:spPr>
          <a:xfrm>
            <a:off x="5907675" y="382817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7"/>
          <p:cNvSpPr/>
          <p:nvPr/>
        </p:nvSpPr>
        <p:spPr>
          <a:xfrm>
            <a:off x="5851125" y="4719200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7"/>
          <p:cNvSpPr txBox="1"/>
          <p:nvPr/>
        </p:nvSpPr>
        <p:spPr>
          <a:xfrm>
            <a:off x="6124200" y="1638775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6079925" y="2974425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6079925" y="3654625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6000000" y="4310075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196975" y="1151525"/>
            <a:ext cx="38727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4 sections étudiées : 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AutoNum type="arabicPeriod"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Terreaux et rue Grenette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AutoNum type="arabicPeriod"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rue Grenette et Place des Jacobins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AutoNum type="arabicPeriod"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Place des Jacobins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AutoNum type="arabicPeriod"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Place des Jacobins et Place Bellecour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/>
        </p:nvSpPr>
        <p:spPr>
          <a:xfrm>
            <a:off x="167025" y="227900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0" y="1140875"/>
            <a:ext cx="39330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latin typeface="Montserrat"/>
                <a:ea typeface="Montserrat"/>
                <a:cs typeface="Montserrat"/>
                <a:sym typeface="Montserrat"/>
              </a:rPr>
              <a:t>Section 1 : Entre Terreaux et rue Grenette</a:t>
            </a:r>
            <a:endParaRPr b="1" u="sng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fr">
                <a:latin typeface="Montserrat"/>
                <a:ea typeface="Montserrat"/>
                <a:cs typeface="Montserrat"/>
                <a:sym typeface="Montserrat"/>
              </a:rPr>
              <a:t>Projet :</a:t>
            </a:r>
            <a:r>
              <a:rPr i="1" lang="fr">
                <a:latin typeface="Montserrat Medium"/>
                <a:ea typeface="Montserrat Medium"/>
                <a:cs typeface="Montserrat Medium"/>
                <a:sym typeface="Montserrat Medium"/>
              </a:rPr>
              <a:t> Circulation réservée aux ayant droits et à la ligne de bus S1 (sens Sud-Nord)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-"/>
            </a:pPr>
            <a:r>
              <a:rPr lang="fr"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Réduction forte du trafic des voitures et fréquence bus S1 faible &gt; voie bus non nécessaire </a:t>
            </a:r>
            <a:endParaRPr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-"/>
            </a:pPr>
            <a:r>
              <a:rPr lang="fr"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Transformation de la voie bus côté Est en piste cyclable bidirectionnelle.</a:t>
            </a:r>
            <a:endParaRPr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4" name="Google Shape;11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15" name="Google Shape;115;p18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1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Nord-Sud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16" name="Google Shape;11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1800" y="859200"/>
            <a:ext cx="5262198" cy="241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 rotWithShape="1">
          <a:blip r:embed="rId4">
            <a:alphaModFix/>
          </a:blip>
          <a:srcRect b="0" l="0" r="0" t="25914"/>
          <a:stretch/>
        </p:blipFill>
        <p:spPr>
          <a:xfrm>
            <a:off x="4904775" y="3494075"/>
            <a:ext cx="1450725" cy="151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8"/>
          <p:cNvSpPr txBox="1"/>
          <p:nvPr/>
        </p:nvSpPr>
        <p:spPr>
          <a:xfrm>
            <a:off x="0" y="3621375"/>
            <a:ext cx="4778700" cy="13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Montserrat Medium"/>
              <a:buChar char="-"/>
            </a:pPr>
            <a:r>
              <a:rPr lang="fr"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Traitement des arrêts de bus à prévoir pour la continuité de la piste cyclable. L'arrêt de bus doit être à droite du Bus, car les portes sont sur le côté droit et le bus va vers le Nord.</a:t>
            </a:r>
            <a:br>
              <a:rPr lang="fr"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fr"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Ci-contre une proposition sécuritaire mais </a:t>
            </a:r>
            <a:r>
              <a:rPr lang="fr"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onéreuse</a:t>
            </a:r>
            <a:r>
              <a:rPr lang="fr"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0" y="1734900"/>
            <a:ext cx="48054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2 : Entre rue Grenette et Place des Jacobins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fr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Projet :</a:t>
            </a:r>
            <a:r>
              <a:rPr i="1"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i="1" lang="fr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Circulation réservée aux ayant droits et aux lignes de bus S1 et 27 (sens Sud-Nord)</a:t>
            </a:r>
            <a:endParaRPr i="1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chemeClr val="dk1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Réduction forte du trafic des VP et fréquence bus S1/27 faible &gt; voie bus non nécessaire 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chemeClr val="dk1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Transformation de la voie bus côté Est en piste cyclable bidirectionnelle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chemeClr val="dk1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Traitement des arrêts de bus à prévoir pour la continuité de la piste cyclable (suppression du stationnement au droit de l’arrêt de bus et pincement de la piste cyclable)</a:t>
            </a:r>
            <a:endParaRPr>
              <a:solidFill>
                <a:srgbClr val="0F136B"/>
              </a:solidFill>
              <a:highlight>
                <a:schemeClr val="accent6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5" name="Google Shape;12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26" name="Google Shape;126;p19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1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Nord-Sud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27" name="Google Shape;1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0900" y="1582625"/>
            <a:ext cx="4503099" cy="317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3" name="Google Shape;133;p20"/>
          <p:cNvSpPr txBox="1"/>
          <p:nvPr/>
        </p:nvSpPr>
        <p:spPr>
          <a:xfrm>
            <a:off x="0" y="1734900"/>
            <a:ext cx="38985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3 : Place des Jacobins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fr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Projet :</a:t>
            </a:r>
            <a:r>
              <a:rPr i="1"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i="1" lang="fr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Circulation réservée aux ayant droits et aux lignes de bus S1 et 27 (sens Sud-Nord)</a:t>
            </a:r>
            <a:endParaRPr i="1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chemeClr val="dk1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Réduction forte du trafic des VP et fréquence bus S1/27 faible &gt; voie bus non nécessaire 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chemeClr val="dk1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Transformation de la voie bus côté Est en piste cyclable bidirectionnelle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chemeClr val="dk1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Suppression d’une voie VP pour l’arrêt de bus</a:t>
            </a:r>
            <a:endParaRPr>
              <a:solidFill>
                <a:srgbClr val="0F136B"/>
              </a:solidFill>
              <a:highlight>
                <a:schemeClr val="accent6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4" name="Google Shape;13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35" name="Google Shape;135;p20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1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Nord-Sud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36" name="Google Shape;13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8500" y="1734900"/>
            <a:ext cx="5192101" cy="2656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2" name="Google Shape;142;p21"/>
          <p:cNvSpPr txBox="1"/>
          <p:nvPr/>
        </p:nvSpPr>
        <p:spPr>
          <a:xfrm>
            <a:off x="0" y="1734900"/>
            <a:ext cx="43002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4 : Entre Place des Jacobins et Place Bellecour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Projet :</a:t>
            </a:r>
            <a:r>
              <a:rPr i="1" lang="fr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Circulation réservée aux ayant droits et aux lignes de bus S1 et 27 (sens Sud-Nord)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chemeClr val="dk1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Réduction forte du trafic des VP et fréquence bus S1/27 faible &gt; voie bus non nécessaire 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chemeClr val="dk1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Transformation de la voie bus côté Est en piste cyclable bidirectionnelle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chemeClr val="dk1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Traitement des arrêts de bus à prévoir pour la continuité de la piste cyclable (suppression du stationnement au droit de l’arrêt de bus et pincement de la piste cyclable)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3" name="Google Shape;14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44" name="Google Shape;144;p21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1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Nord-Sud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45" name="Google Shape;14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0087" y="1451950"/>
            <a:ext cx="4843914" cy="360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Synthèse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0" y="1531775"/>
            <a:ext cx="2882100" cy="36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Un axe cyclable Nord-Sud traité en </a:t>
            </a:r>
            <a:r>
              <a:rPr b="1" lang="fr">
                <a:solidFill>
                  <a:srgbClr val="0F136B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piste cyclable bidirectionnelle </a:t>
            </a: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côté Est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Suppression de la voie bus rendue non nécessaire par la réduction du trafic routier (ayants droits uniquement) et la fréquence limitée des lignes de bus concernées (S1 et 27)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Possibilité de végétaliser (au moins partiellement) la bande technique en réduisant le stationnement VP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2" name="Google Shape;15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53" name="Google Shape;15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2150" y="627525"/>
            <a:ext cx="3421475" cy="4412074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2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1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Nord-Sud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pSp>
        <p:nvGrpSpPr>
          <p:cNvPr id="155" name="Google Shape;155;p22"/>
          <p:cNvGrpSpPr/>
          <p:nvPr/>
        </p:nvGrpSpPr>
        <p:grpSpPr>
          <a:xfrm>
            <a:off x="6800500" y="1531775"/>
            <a:ext cx="2298600" cy="2456700"/>
            <a:chOff x="6724300" y="1531775"/>
            <a:chExt cx="2298600" cy="2456700"/>
          </a:xfrm>
        </p:grpSpPr>
        <p:cxnSp>
          <p:nvCxnSpPr>
            <p:cNvPr id="156" name="Google Shape;156;p22"/>
            <p:cNvCxnSpPr/>
            <p:nvPr/>
          </p:nvCxnSpPr>
          <p:spPr>
            <a:xfrm flipH="1" rot="10800000">
              <a:off x="6724300" y="1726925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0000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" name="Google Shape;157;p22"/>
            <p:cNvCxnSpPr/>
            <p:nvPr/>
          </p:nvCxnSpPr>
          <p:spPr>
            <a:xfrm flipH="1" rot="10800000">
              <a:off x="6724300" y="2223850"/>
              <a:ext cx="567900" cy="4200"/>
            </a:xfrm>
            <a:prstGeom prst="straightConnector1">
              <a:avLst/>
            </a:prstGeom>
            <a:noFill/>
            <a:ln cap="flat" cmpd="sng" w="38100">
              <a:solidFill>
                <a:srgbClr val="00B050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58" name="Google Shape;158;p22"/>
            <p:cNvCxnSpPr/>
            <p:nvPr/>
          </p:nvCxnSpPr>
          <p:spPr>
            <a:xfrm flipH="1" rot="10800000">
              <a:off x="6724300" y="2721675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00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9" name="Google Shape;159;p22"/>
            <p:cNvCxnSpPr/>
            <p:nvPr/>
          </p:nvCxnSpPr>
          <p:spPr>
            <a:xfrm flipH="1" rot="10800000">
              <a:off x="6733150" y="3218600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EC2380"/>
              </a:solidFill>
              <a:prstDash val="dashDot"/>
              <a:round/>
              <a:headEnd len="med" w="med" type="none"/>
              <a:tailEnd len="med" w="med" type="none"/>
            </a:ln>
          </p:spPr>
        </p:cxnSp>
        <p:cxnSp>
          <p:nvCxnSpPr>
            <p:cNvPr id="160" name="Google Shape;160;p22"/>
            <p:cNvCxnSpPr/>
            <p:nvPr/>
          </p:nvCxnSpPr>
          <p:spPr>
            <a:xfrm flipH="1" rot="10800000">
              <a:off x="6733150" y="3796050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FF9900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161" name="Google Shape;161;p22"/>
            <p:cNvSpPr txBox="1"/>
            <p:nvPr/>
          </p:nvSpPr>
          <p:spPr>
            <a:xfrm>
              <a:off x="7400200" y="1531775"/>
              <a:ext cx="1173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Piste cyclable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62" name="Google Shape;162;p22"/>
            <p:cNvSpPr txBox="1"/>
            <p:nvPr/>
          </p:nvSpPr>
          <p:spPr>
            <a:xfrm>
              <a:off x="7400200" y="2029150"/>
              <a:ext cx="1173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Bande cyclable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63" name="Google Shape;163;p22"/>
            <p:cNvSpPr txBox="1"/>
            <p:nvPr/>
          </p:nvSpPr>
          <p:spPr>
            <a:xfrm>
              <a:off x="7400200" y="2526525"/>
              <a:ext cx="1254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Couloir bus-vélo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64" name="Google Shape;164;p22"/>
            <p:cNvSpPr txBox="1"/>
            <p:nvPr/>
          </p:nvSpPr>
          <p:spPr>
            <a:xfrm>
              <a:off x="7400200" y="3023900"/>
              <a:ext cx="1254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Vélorue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65" name="Google Shape;165;p22"/>
            <p:cNvSpPr txBox="1"/>
            <p:nvPr/>
          </p:nvSpPr>
          <p:spPr>
            <a:xfrm>
              <a:off x="7400200" y="3594875"/>
              <a:ext cx="1622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Pas d’aménagement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cxnSp>
        <p:nvCxnSpPr>
          <p:cNvPr id="166" name="Google Shape;166;p22"/>
          <p:cNvCxnSpPr/>
          <p:nvPr/>
        </p:nvCxnSpPr>
        <p:spPr>
          <a:xfrm flipH="1">
            <a:off x="4523500" y="979400"/>
            <a:ext cx="176100" cy="38049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/>
          <p:nvPr/>
        </p:nvSpPr>
        <p:spPr>
          <a:xfrm>
            <a:off x="1539000" y="1578625"/>
            <a:ext cx="6066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Liaison 2 : Axe Est-Ouest 1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23"/>
          <p:cNvSpPr txBox="1"/>
          <p:nvPr>
            <p:ph idx="1" type="subTitle"/>
          </p:nvPr>
        </p:nvSpPr>
        <p:spPr>
          <a:xfrm>
            <a:off x="384275" y="26416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Rue Grenette (Entre Pont Lafayette et Pont Maréchal Juin)</a:t>
            </a:r>
            <a:endParaRPr sz="1800"/>
          </a:p>
        </p:txBody>
      </p:sp>
      <p:sp>
        <p:nvSpPr>
          <p:cNvPr id="173" name="Google Shape;17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2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Est-Ouest 1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9" name="Google Shape;17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80" name="Google Shape;180;p24"/>
          <p:cNvSpPr txBox="1"/>
          <p:nvPr/>
        </p:nvSpPr>
        <p:spPr>
          <a:xfrm>
            <a:off x="196975" y="4103075"/>
            <a:ext cx="8275500" cy="95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 sections étudiées : 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AutoNum type="arabicPeriod"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Pont Lafayette et rue de la République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AutoNum type="arabicPeriod"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rue de la République et Pont du Maréchal Juin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 (bis) : rues Henri Germain et Dubois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81" name="Google Shape;18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050" y="640075"/>
            <a:ext cx="8019767" cy="3387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2" name="Google Shape;182;p24"/>
          <p:cNvCxnSpPr/>
          <p:nvPr/>
        </p:nvCxnSpPr>
        <p:spPr>
          <a:xfrm flipH="1">
            <a:off x="1881300" y="2369450"/>
            <a:ext cx="1763400" cy="120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183" name="Google Shape;183;p24"/>
          <p:cNvCxnSpPr/>
          <p:nvPr/>
        </p:nvCxnSpPr>
        <p:spPr>
          <a:xfrm flipH="1">
            <a:off x="3749800" y="2219875"/>
            <a:ext cx="1516500" cy="149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184" name="Google Shape;184;p24"/>
          <p:cNvCxnSpPr/>
          <p:nvPr/>
        </p:nvCxnSpPr>
        <p:spPr>
          <a:xfrm rot="10800000">
            <a:off x="5326950" y="2219875"/>
            <a:ext cx="372300" cy="31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185" name="Google Shape;185;p24"/>
          <p:cNvCxnSpPr/>
          <p:nvPr/>
        </p:nvCxnSpPr>
        <p:spPr>
          <a:xfrm rot="10800000">
            <a:off x="5958900" y="2148950"/>
            <a:ext cx="8295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186" name="Google Shape;186;p24"/>
          <p:cNvCxnSpPr/>
          <p:nvPr/>
        </p:nvCxnSpPr>
        <p:spPr>
          <a:xfrm flipH="1">
            <a:off x="5699225" y="2141150"/>
            <a:ext cx="291300" cy="99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187" name="Google Shape;187;p24"/>
          <p:cNvSpPr/>
          <p:nvPr/>
        </p:nvSpPr>
        <p:spPr>
          <a:xfrm>
            <a:off x="6750225" y="2082350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4"/>
          <p:cNvSpPr/>
          <p:nvPr/>
        </p:nvSpPr>
        <p:spPr>
          <a:xfrm>
            <a:off x="4855925" y="216362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4"/>
          <p:cNvSpPr/>
          <p:nvPr/>
        </p:nvSpPr>
        <p:spPr>
          <a:xfrm>
            <a:off x="1835950" y="2357450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4"/>
          <p:cNvSpPr txBox="1"/>
          <p:nvPr/>
        </p:nvSpPr>
        <p:spPr>
          <a:xfrm>
            <a:off x="6031900" y="2321000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24"/>
          <p:cNvSpPr txBox="1"/>
          <p:nvPr/>
        </p:nvSpPr>
        <p:spPr>
          <a:xfrm>
            <a:off x="3161500" y="2463300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2" name="Google Shape;192;p24"/>
          <p:cNvCxnSpPr/>
          <p:nvPr/>
        </p:nvCxnSpPr>
        <p:spPr>
          <a:xfrm rot="10800000">
            <a:off x="4940400" y="1800450"/>
            <a:ext cx="10500" cy="439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93" name="Google Shape;193;p24"/>
          <p:cNvCxnSpPr/>
          <p:nvPr/>
        </p:nvCxnSpPr>
        <p:spPr>
          <a:xfrm flipH="1" rot="10800000">
            <a:off x="1915475" y="1831800"/>
            <a:ext cx="3056400" cy="73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94" name="Google Shape;194;p24"/>
          <p:cNvCxnSpPr>
            <a:stCxn id="189" idx="4"/>
          </p:cNvCxnSpPr>
          <p:nvPr/>
        </p:nvCxnSpPr>
        <p:spPr>
          <a:xfrm flipH="1" rot="10800000">
            <a:off x="1907950" y="1926050"/>
            <a:ext cx="39000" cy="5754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5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0" name="Google Shape;200;p25"/>
          <p:cNvSpPr txBox="1"/>
          <p:nvPr/>
        </p:nvSpPr>
        <p:spPr>
          <a:xfrm>
            <a:off x="0" y="1590025"/>
            <a:ext cx="4316400" cy="35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1 : Entre Pont Lafayette et rue de la République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Projet :</a:t>
            </a:r>
            <a:r>
              <a:rPr i="1" lang="fr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Circulation réservée aux lignes de bus C3, C5, C13, C14, 9 et 27, accès voiture aux parkings LPA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Deux pistes cyclables unidirectionnelles, dans la continuité de l’aménagement du Pont Lafayette, protégées par séparateur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8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Double voie bus Est-Ouest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8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Maintien d’un accès VP aux parkings LPA, mais suppression des 2 voies VP devant le Palais de la Bourse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8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Elargissement des cheminements piétons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1" name="Google Shape;201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02" name="Google Shape;202;p25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2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Est-Ouest 1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03" name="Google Shape;20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6250" y="1696438"/>
            <a:ext cx="4775376" cy="2804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6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9" name="Google Shape;209;p26"/>
          <p:cNvSpPr txBox="1"/>
          <p:nvPr/>
        </p:nvSpPr>
        <p:spPr>
          <a:xfrm>
            <a:off x="228475" y="1734900"/>
            <a:ext cx="39975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2 : Entre rue de la République et Pont Maréchal Juin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Projet :</a:t>
            </a:r>
            <a:r>
              <a:rPr i="1" lang="fr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Circulation réservée aux lignes de bus C3, C13, C14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Voies bus-vélo mixtes avec matérialisation de la présence des vélos sur la chaussée (pictogrammes)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8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Suppression de la circulation VP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10" name="Google Shape;21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11" name="Google Shape;211;p26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2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Est-Ouest 1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12" name="Google Shape;21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9975" y="1534425"/>
            <a:ext cx="4678149" cy="3522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7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8" name="Google Shape;218;p27"/>
          <p:cNvSpPr txBox="1"/>
          <p:nvPr/>
        </p:nvSpPr>
        <p:spPr>
          <a:xfrm>
            <a:off x="228475" y="1534425"/>
            <a:ext cx="39975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2bis : redirection des vélos par les rues Henri Germain et Dubois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8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Traitement majoritairement en </a:t>
            </a:r>
            <a:r>
              <a:rPr b="1" lang="fr">
                <a:solidFill>
                  <a:srgbClr val="0F136B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vélorue </a:t>
            </a: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(trafic VP très faible sur cet axe), avec suppression du stationnement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8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Raccordement Ouest à créer avec la piste cyclable unidirectionnelle Sud-Nord et au couloir bus-vélo Nord-Sud du Quai Saint-Antoine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8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Raccordement Est à créer sur le début de la rue de la République (nécessite un cisaillement de la voie bus au niveau de l’arrêt Cordeliers)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19" name="Google Shape;21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20" name="Google Shape;220;p27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2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Est-Ouest 1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21" name="Google Shape;22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4221" y="2255200"/>
            <a:ext cx="4656924" cy="19670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2" name="Google Shape;222;p27"/>
          <p:cNvCxnSpPr/>
          <p:nvPr/>
        </p:nvCxnSpPr>
        <p:spPr>
          <a:xfrm flipH="1">
            <a:off x="5242000" y="2941450"/>
            <a:ext cx="1742700" cy="35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23" name="Google Shape;223;p27"/>
          <p:cNvCxnSpPr/>
          <p:nvPr/>
        </p:nvCxnSpPr>
        <p:spPr>
          <a:xfrm flipH="1">
            <a:off x="5219375" y="2969400"/>
            <a:ext cx="22500" cy="350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24" name="Google Shape;224;p27"/>
          <p:cNvCxnSpPr/>
          <p:nvPr/>
        </p:nvCxnSpPr>
        <p:spPr>
          <a:xfrm flipH="1">
            <a:off x="6975400" y="2927825"/>
            <a:ext cx="9300" cy="283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8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Synthèse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30" name="Google Shape;230;p28"/>
          <p:cNvSpPr txBox="1"/>
          <p:nvPr/>
        </p:nvSpPr>
        <p:spPr>
          <a:xfrm>
            <a:off x="50" y="4140800"/>
            <a:ext cx="9144000" cy="10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119697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ct val="1000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Deux </a:t>
            </a:r>
            <a:r>
              <a:rPr b="1" lang="fr">
                <a:solidFill>
                  <a:srgbClr val="0F136B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pistes cyclables unidirectionnelles</a:t>
            </a: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 entre le Pont Lafayette et la rue de la République, dans la continuité de l’aménagement récent du Pont Lafayette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382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ct val="128571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Deux </a:t>
            </a:r>
            <a:r>
              <a:rPr b="1" lang="fr">
                <a:solidFill>
                  <a:srgbClr val="0F136B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voies mixtes bus-vélo</a:t>
            </a: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 entre la rue de la République et la Pont Alphonse Juin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382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ct val="128571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Alternative par les rues Henri Germain et Dubois, majoritairement en </a:t>
            </a:r>
            <a:r>
              <a:rPr b="1" lang="fr">
                <a:solidFill>
                  <a:srgbClr val="0F136B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vélorue</a:t>
            </a: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, avec raccordement à prévoir aux aménagements cyclables existants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1" name="Google Shape;231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32" name="Google Shape;232;p28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2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Est-Ouest 1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33" name="Google Shape;23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48" y="1303250"/>
            <a:ext cx="6537400" cy="2761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4" name="Google Shape;234;p28"/>
          <p:cNvGrpSpPr/>
          <p:nvPr/>
        </p:nvGrpSpPr>
        <p:grpSpPr>
          <a:xfrm>
            <a:off x="6800500" y="1531775"/>
            <a:ext cx="2298600" cy="2456700"/>
            <a:chOff x="6724300" y="1531775"/>
            <a:chExt cx="2298600" cy="2456700"/>
          </a:xfrm>
        </p:grpSpPr>
        <p:cxnSp>
          <p:nvCxnSpPr>
            <p:cNvPr id="235" name="Google Shape;235;p28"/>
            <p:cNvCxnSpPr/>
            <p:nvPr/>
          </p:nvCxnSpPr>
          <p:spPr>
            <a:xfrm flipH="1" rot="10800000">
              <a:off x="6724300" y="1726925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0000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6" name="Google Shape;236;p28"/>
            <p:cNvCxnSpPr/>
            <p:nvPr/>
          </p:nvCxnSpPr>
          <p:spPr>
            <a:xfrm flipH="1" rot="10800000">
              <a:off x="6724300" y="2223850"/>
              <a:ext cx="567900" cy="4200"/>
            </a:xfrm>
            <a:prstGeom prst="straightConnector1">
              <a:avLst/>
            </a:prstGeom>
            <a:noFill/>
            <a:ln cap="flat" cmpd="sng" w="38100">
              <a:solidFill>
                <a:srgbClr val="00B050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237" name="Google Shape;237;p28"/>
            <p:cNvCxnSpPr/>
            <p:nvPr/>
          </p:nvCxnSpPr>
          <p:spPr>
            <a:xfrm flipH="1" rot="10800000">
              <a:off x="6724300" y="2721675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00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8" name="Google Shape;238;p28"/>
            <p:cNvCxnSpPr/>
            <p:nvPr/>
          </p:nvCxnSpPr>
          <p:spPr>
            <a:xfrm flipH="1" rot="10800000">
              <a:off x="6733150" y="3218600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EC2380"/>
              </a:solidFill>
              <a:prstDash val="dashDot"/>
              <a:round/>
              <a:headEnd len="med" w="med" type="none"/>
              <a:tailEnd len="med" w="med" type="none"/>
            </a:ln>
          </p:spPr>
        </p:cxnSp>
        <p:cxnSp>
          <p:nvCxnSpPr>
            <p:cNvPr id="239" name="Google Shape;239;p28"/>
            <p:cNvCxnSpPr/>
            <p:nvPr/>
          </p:nvCxnSpPr>
          <p:spPr>
            <a:xfrm flipH="1" rot="10800000">
              <a:off x="6733150" y="3796050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FF9900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240" name="Google Shape;240;p28"/>
            <p:cNvSpPr txBox="1"/>
            <p:nvPr/>
          </p:nvSpPr>
          <p:spPr>
            <a:xfrm>
              <a:off x="7400200" y="1531775"/>
              <a:ext cx="1173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Piste cyclable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41" name="Google Shape;241;p28"/>
            <p:cNvSpPr txBox="1"/>
            <p:nvPr/>
          </p:nvSpPr>
          <p:spPr>
            <a:xfrm>
              <a:off x="7400200" y="2029150"/>
              <a:ext cx="1173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Bande cyclable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42" name="Google Shape;242;p28"/>
            <p:cNvSpPr txBox="1"/>
            <p:nvPr/>
          </p:nvSpPr>
          <p:spPr>
            <a:xfrm>
              <a:off x="7400200" y="2526525"/>
              <a:ext cx="1254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Couloir bus-vélo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43" name="Google Shape;243;p28"/>
            <p:cNvSpPr txBox="1"/>
            <p:nvPr/>
          </p:nvSpPr>
          <p:spPr>
            <a:xfrm>
              <a:off x="7400200" y="3023900"/>
              <a:ext cx="1254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Vélorue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44" name="Google Shape;244;p28"/>
            <p:cNvSpPr txBox="1"/>
            <p:nvPr/>
          </p:nvSpPr>
          <p:spPr>
            <a:xfrm>
              <a:off x="7400200" y="3594875"/>
              <a:ext cx="1622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Pas d’aménagement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cxnSp>
        <p:nvCxnSpPr>
          <p:cNvPr id="245" name="Google Shape;245;p28"/>
          <p:cNvCxnSpPr/>
          <p:nvPr/>
        </p:nvCxnSpPr>
        <p:spPr>
          <a:xfrm flipH="1" rot="10800000">
            <a:off x="1203675" y="2629400"/>
            <a:ext cx="2556600" cy="201300"/>
          </a:xfrm>
          <a:prstGeom prst="straightConnector1">
            <a:avLst/>
          </a:prstGeom>
          <a:noFill/>
          <a:ln cap="flat" cmpd="sng" w="38100">
            <a:solidFill>
              <a:srgbClr val="00FFFF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46" name="Google Shape;246;p28"/>
          <p:cNvCxnSpPr/>
          <p:nvPr/>
        </p:nvCxnSpPr>
        <p:spPr>
          <a:xfrm flipH="1" rot="10800000">
            <a:off x="3849750" y="2472150"/>
            <a:ext cx="1444500" cy="468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247" name="Google Shape;247;p28"/>
          <p:cNvCxnSpPr/>
          <p:nvPr/>
        </p:nvCxnSpPr>
        <p:spPr>
          <a:xfrm flipH="1">
            <a:off x="3854250" y="2598275"/>
            <a:ext cx="1440000" cy="663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248" name="Google Shape;248;p28"/>
          <p:cNvCxnSpPr/>
          <p:nvPr/>
        </p:nvCxnSpPr>
        <p:spPr>
          <a:xfrm flipH="1">
            <a:off x="1392325" y="2268425"/>
            <a:ext cx="2313000" cy="73500"/>
          </a:xfrm>
          <a:prstGeom prst="straightConnector1">
            <a:avLst/>
          </a:prstGeom>
          <a:noFill/>
          <a:ln cap="flat" cmpd="sng" w="38100">
            <a:solidFill>
              <a:srgbClr val="EC2380"/>
            </a:solidFill>
            <a:prstDash val="dashDot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28"/>
          <p:cNvCxnSpPr/>
          <p:nvPr/>
        </p:nvCxnSpPr>
        <p:spPr>
          <a:xfrm>
            <a:off x="3717075" y="2253600"/>
            <a:ext cx="109500" cy="3984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50" name="Google Shape;250;p28"/>
          <p:cNvCxnSpPr/>
          <p:nvPr/>
        </p:nvCxnSpPr>
        <p:spPr>
          <a:xfrm flipH="1" rot="10800000">
            <a:off x="1330350" y="2356275"/>
            <a:ext cx="39300" cy="4014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251" name="Google Shape;251;p28"/>
          <p:cNvCxnSpPr/>
          <p:nvPr/>
        </p:nvCxnSpPr>
        <p:spPr>
          <a:xfrm flipH="1">
            <a:off x="1212175" y="2332600"/>
            <a:ext cx="55200" cy="456600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9"/>
          <p:cNvSpPr txBox="1"/>
          <p:nvPr>
            <p:ph type="ctrTitle"/>
          </p:nvPr>
        </p:nvSpPr>
        <p:spPr>
          <a:xfrm>
            <a:off x="311700" y="1487475"/>
            <a:ext cx="8520600" cy="118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Liaison 3 : Axe Est-Ouest 2</a:t>
            </a:r>
            <a:br>
              <a:rPr b="1" lang="fr" sz="3000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" name="Google Shape;257;p29"/>
          <p:cNvSpPr txBox="1"/>
          <p:nvPr>
            <p:ph idx="1" type="subTitle"/>
          </p:nvPr>
        </p:nvSpPr>
        <p:spPr>
          <a:xfrm>
            <a:off x="384275" y="26416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Rue Joseph Serlin - Place des Terreaux - Rue d’Algérie/Rue Constantine</a:t>
            </a:r>
            <a:endParaRPr sz="1800"/>
          </a:p>
        </p:txBody>
      </p:sp>
      <p:sp>
        <p:nvSpPr>
          <p:cNvPr id="258" name="Google Shape;25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3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Est-Ouest 2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4" name="Google Shape;26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65" name="Google Shape;265;p30"/>
          <p:cNvPicPr preferRelativeResize="0"/>
          <p:nvPr/>
        </p:nvPicPr>
        <p:blipFill rotWithShape="1">
          <a:blip r:embed="rId3">
            <a:alphaModFix/>
          </a:blip>
          <a:srcRect b="0" l="10096" r="0" t="0"/>
          <a:stretch/>
        </p:blipFill>
        <p:spPr>
          <a:xfrm>
            <a:off x="1381650" y="624100"/>
            <a:ext cx="6324525" cy="3140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30"/>
          <p:cNvCxnSpPr/>
          <p:nvPr/>
        </p:nvCxnSpPr>
        <p:spPr>
          <a:xfrm flipH="1">
            <a:off x="5847950" y="2117650"/>
            <a:ext cx="1178400" cy="172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67" name="Google Shape;267;p30"/>
          <p:cNvCxnSpPr/>
          <p:nvPr/>
        </p:nvCxnSpPr>
        <p:spPr>
          <a:xfrm flipH="1">
            <a:off x="5559800" y="2290450"/>
            <a:ext cx="236700" cy="132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68" name="Google Shape;268;p30"/>
          <p:cNvCxnSpPr/>
          <p:nvPr/>
        </p:nvCxnSpPr>
        <p:spPr>
          <a:xfrm flipH="1">
            <a:off x="4549725" y="2398950"/>
            <a:ext cx="1056300" cy="148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69" name="Google Shape;269;p30"/>
          <p:cNvCxnSpPr/>
          <p:nvPr/>
        </p:nvCxnSpPr>
        <p:spPr>
          <a:xfrm rot="10800000">
            <a:off x="4394700" y="2512050"/>
            <a:ext cx="177300" cy="35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70" name="Google Shape;270;p30"/>
          <p:cNvCxnSpPr/>
          <p:nvPr/>
        </p:nvCxnSpPr>
        <p:spPr>
          <a:xfrm flipH="1">
            <a:off x="3526500" y="2512050"/>
            <a:ext cx="868200" cy="150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71" name="Google Shape;271;p30"/>
          <p:cNvCxnSpPr/>
          <p:nvPr/>
        </p:nvCxnSpPr>
        <p:spPr>
          <a:xfrm flipH="1">
            <a:off x="2813250" y="2702450"/>
            <a:ext cx="685200" cy="1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72" name="Google Shape;272;p30"/>
          <p:cNvCxnSpPr/>
          <p:nvPr/>
        </p:nvCxnSpPr>
        <p:spPr>
          <a:xfrm flipH="1">
            <a:off x="1869550" y="2870750"/>
            <a:ext cx="917400" cy="297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73" name="Google Shape;273;p30"/>
          <p:cNvCxnSpPr/>
          <p:nvPr/>
        </p:nvCxnSpPr>
        <p:spPr>
          <a:xfrm>
            <a:off x="1687925" y="3034700"/>
            <a:ext cx="199500" cy="115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74" name="Google Shape;274;p30"/>
          <p:cNvCxnSpPr/>
          <p:nvPr/>
        </p:nvCxnSpPr>
        <p:spPr>
          <a:xfrm flipH="1">
            <a:off x="2755550" y="2233625"/>
            <a:ext cx="670800" cy="145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75" name="Google Shape;275;p30"/>
          <p:cNvCxnSpPr/>
          <p:nvPr/>
        </p:nvCxnSpPr>
        <p:spPr>
          <a:xfrm>
            <a:off x="3464450" y="2232825"/>
            <a:ext cx="48600" cy="407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76" name="Google Shape;276;p30"/>
          <p:cNvCxnSpPr/>
          <p:nvPr/>
        </p:nvCxnSpPr>
        <p:spPr>
          <a:xfrm flipH="1">
            <a:off x="1740900" y="2436625"/>
            <a:ext cx="926100" cy="372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77" name="Google Shape;277;p30"/>
          <p:cNvCxnSpPr/>
          <p:nvPr/>
        </p:nvCxnSpPr>
        <p:spPr>
          <a:xfrm flipH="1">
            <a:off x="1630275" y="2835350"/>
            <a:ext cx="79800" cy="212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278" name="Google Shape;278;p30"/>
          <p:cNvSpPr/>
          <p:nvPr/>
        </p:nvSpPr>
        <p:spPr>
          <a:xfrm>
            <a:off x="6949075" y="205647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0"/>
          <p:cNvSpPr/>
          <p:nvPr/>
        </p:nvSpPr>
        <p:spPr>
          <a:xfrm>
            <a:off x="5621750" y="2290450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0"/>
          <p:cNvSpPr/>
          <p:nvPr/>
        </p:nvSpPr>
        <p:spPr>
          <a:xfrm>
            <a:off x="4428000" y="2457750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0"/>
          <p:cNvSpPr/>
          <p:nvPr/>
        </p:nvSpPr>
        <p:spPr>
          <a:xfrm>
            <a:off x="3416750" y="264052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0"/>
          <p:cNvSpPr/>
          <p:nvPr/>
        </p:nvSpPr>
        <p:spPr>
          <a:xfrm>
            <a:off x="3369050" y="2163750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0"/>
          <p:cNvSpPr/>
          <p:nvPr/>
        </p:nvSpPr>
        <p:spPr>
          <a:xfrm>
            <a:off x="1586625" y="3005900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0"/>
          <p:cNvSpPr/>
          <p:nvPr/>
        </p:nvSpPr>
        <p:spPr>
          <a:xfrm>
            <a:off x="2611550" y="236467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0"/>
          <p:cNvSpPr txBox="1"/>
          <p:nvPr/>
        </p:nvSpPr>
        <p:spPr>
          <a:xfrm>
            <a:off x="6244450" y="2290450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30"/>
          <p:cNvSpPr txBox="1"/>
          <p:nvPr/>
        </p:nvSpPr>
        <p:spPr>
          <a:xfrm>
            <a:off x="5006550" y="2514325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p30"/>
          <p:cNvSpPr txBox="1"/>
          <p:nvPr/>
        </p:nvSpPr>
        <p:spPr>
          <a:xfrm>
            <a:off x="3916550" y="2678150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" name="Google Shape;288;p30"/>
          <p:cNvSpPr txBox="1"/>
          <p:nvPr/>
        </p:nvSpPr>
        <p:spPr>
          <a:xfrm>
            <a:off x="3551150" y="2248450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p30"/>
          <p:cNvSpPr txBox="1"/>
          <p:nvPr/>
        </p:nvSpPr>
        <p:spPr>
          <a:xfrm>
            <a:off x="2916700" y="2056475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0" name="Google Shape;290;p30"/>
          <p:cNvSpPr txBox="1"/>
          <p:nvPr/>
        </p:nvSpPr>
        <p:spPr>
          <a:xfrm>
            <a:off x="2027850" y="2328225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1" name="Google Shape;291;p30"/>
          <p:cNvSpPr txBox="1"/>
          <p:nvPr/>
        </p:nvSpPr>
        <p:spPr>
          <a:xfrm>
            <a:off x="2363150" y="3048050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2" name="Google Shape;292;p30"/>
          <p:cNvSpPr txBox="1"/>
          <p:nvPr/>
        </p:nvSpPr>
        <p:spPr>
          <a:xfrm>
            <a:off x="47200" y="3920200"/>
            <a:ext cx="3822300" cy="113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7 sections étudiées : 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165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ct val="100000"/>
              <a:buFont typeface="Montserrat Medium"/>
              <a:buAutoNum type="arabicPeriod"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Quai Jean Moulin et rue de la République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16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ct val="100000"/>
              <a:buFont typeface="Montserrat Medium"/>
              <a:buAutoNum type="arabicPeriod"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rue de la République et Place des Terreaux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16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ct val="100000"/>
              <a:buFont typeface="Montserrat Medium"/>
              <a:buAutoNum type="arabicPeriod"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Place des Terreaux (Sud)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16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ct val="100000"/>
              <a:buFont typeface="Montserrat Medium"/>
              <a:buAutoNum type="arabicPeriod"/>
            </a:pPr>
            <a:r>
              <a:rPr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Place des Terreaux (Ouest)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3" name="Google Shape;293;p30"/>
          <p:cNvSpPr txBox="1"/>
          <p:nvPr/>
        </p:nvSpPr>
        <p:spPr>
          <a:xfrm>
            <a:off x="3997500" y="3920200"/>
            <a:ext cx="5023500" cy="113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5.    Entre Place des Terreaux et rue Lanterne (rue d’Algérie)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6.    Entre rue Lanterne et Pont de la Feuillée (rue d’Algérie)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7.    Entre Pont de la Feuillée et rue Lanterne (rue Constantine)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8.    Entre rue Lanterne et Place des Terreaux (rue Constantine)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4" name="Google Shape;294;p30"/>
          <p:cNvSpPr/>
          <p:nvPr/>
        </p:nvSpPr>
        <p:spPr>
          <a:xfrm>
            <a:off x="2741313" y="278452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0"/>
          <p:cNvSpPr txBox="1"/>
          <p:nvPr/>
        </p:nvSpPr>
        <p:spPr>
          <a:xfrm>
            <a:off x="3087275" y="2870750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1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01" name="Google Shape;301;p31"/>
          <p:cNvSpPr txBox="1"/>
          <p:nvPr/>
        </p:nvSpPr>
        <p:spPr>
          <a:xfrm>
            <a:off x="0" y="1734900"/>
            <a:ext cx="35613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1 : Entre Quai Jean Moulin et rue de la République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fr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Projet </a:t>
            </a:r>
            <a:r>
              <a:rPr i="1"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: Piétonisation de l’axe</a:t>
            </a:r>
            <a:endParaRPr i="1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Transformation de la rue en piste cyclable bidirectionnelle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Elargissement du trottoir Nord par suppression du stationnement VP et des potelets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02" name="Google Shape;302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03" name="Google Shape;303;p31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3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Est-Ouest 2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04" name="Google Shape;30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1325" y="1734900"/>
            <a:ext cx="5582677" cy="3260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10" name="Google Shape;310;p32"/>
          <p:cNvSpPr txBox="1"/>
          <p:nvPr/>
        </p:nvSpPr>
        <p:spPr>
          <a:xfrm>
            <a:off x="0" y="1734900"/>
            <a:ext cx="42903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2 : Entre rue de la République et Place des Terreaux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fr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Projet : </a:t>
            </a:r>
            <a:r>
              <a:rPr i="1"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Piétonisation de l’axe </a:t>
            </a:r>
            <a:endParaRPr i="1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Piste cyclable bidirectionnelle côté Nord le long de l’Hôtel de Ville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Une large voie piétonne sur la partie Sud avec végétalisation de l’axe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Connection avec l’axe Nord-Sud sur la rue Edouard Herriot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1" name="Google Shape;31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12" name="Google Shape;312;p32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3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Est-Ouest 2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13" name="Google Shape;31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0100" y="1651600"/>
            <a:ext cx="4853898" cy="3320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3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19" name="Google Shape;319;p33"/>
          <p:cNvSpPr txBox="1"/>
          <p:nvPr/>
        </p:nvSpPr>
        <p:spPr>
          <a:xfrm>
            <a:off x="-125" y="1734900"/>
            <a:ext cx="39975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3 : Place des Terreaux (Sud)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fr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Projet :</a:t>
            </a:r>
            <a:r>
              <a:rPr i="1"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Circulation de la ligne de bus S1 (sens unique)</a:t>
            </a:r>
            <a:endParaRPr i="1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Piste cyclable bidirectionnelle le long de la place des Terreaux, dans la continuité de l’aménagement rue Serlin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Un couloir bus unidirectionnel (ligne de bus S1)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Un élargissement important du trottoir Sud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0" name="Google Shape;320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21" name="Google Shape;321;p33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3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Est-Ouest 2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22" name="Google Shape;32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7492" y="1734900"/>
            <a:ext cx="5150634" cy="340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4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28" name="Google Shape;328;p34"/>
          <p:cNvSpPr txBox="1"/>
          <p:nvPr/>
        </p:nvSpPr>
        <p:spPr>
          <a:xfrm>
            <a:off x="0" y="1734900"/>
            <a:ext cx="42576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4 : Place des Terreaux (Ouest)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fr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Projet :</a:t>
            </a:r>
            <a:r>
              <a:rPr i="1" lang="fr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Piétonisation de l’axe</a:t>
            </a:r>
            <a:endParaRPr i="1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Piste cyclable bidirectionnelle le long de la place des Terreaux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Elargissement du trottoir côté Ouest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Liaison vélo vers la rue constantine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9" name="Google Shape;329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30" name="Google Shape;330;p34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3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Est-Ouest 2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31" name="Google Shape;33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0000" y="1534425"/>
            <a:ext cx="4611150" cy="35550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5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37" name="Google Shape;337;p35"/>
          <p:cNvSpPr txBox="1"/>
          <p:nvPr/>
        </p:nvSpPr>
        <p:spPr>
          <a:xfrm>
            <a:off x="1" y="1734900"/>
            <a:ext cx="47508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5 : Entre Place des Terreaux et rue Lanterne (rue d’Algérie)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Projet :</a:t>
            </a:r>
            <a:r>
              <a:rPr i="1" lang="fr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Piétonisation de l’axe jusqu’à la rue Terme, puis accès parking (Ouest-Est)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Piste cyclable bidirectionnelle côté Nord avec liaison vers la rue Terme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Maintien de l’accès VP au parking LPA des Terreaux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8" name="Google Shape;338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39" name="Google Shape;339;p35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3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Est-Ouest 2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40" name="Google Shape;34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0800" y="1534425"/>
            <a:ext cx="4270351" cy="3547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6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46" name="Google Shape;346;p36"/>
          <p:cNvSpPr txBox="1"/>
          <p:nvPr/>
        </p:nvSpPr>
        <p:spPr>
          <a:xfrm>
            <a:off x="228464" y="1734903"/>
            <a:ext cx="45222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6 : Entre rue Lanterne et Pont de la Feuillée (rue d’Algérie)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Projet :</a:t>
            </a:r>
            <a:r>
              <a:rPr i="1" lang="fr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Circulation réservée aux ayant droits et aux lignes de bus C13, C18, S1 (sens unique)</a:t>
            </a:r>
            <a:endParaRPr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Une piste cyclable bidirectionnelle côté Nord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Un couloir bus Est-Ouest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Détournement des ayants droits (sortie Presqu’ile et parking LPA Terreaux) par la rue de la Martinière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Déplacement de l’arrêt de bus “Terreaux - la Feuillée” en face de l’arrêt actuel “Terreaux - Tobie Robatel” (bus C13 et C18) et rue Lanterne (bus S1)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7" name="Google Shape;34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48" name="Google Shape;348;p36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3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Est-Ouest 2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49" name="Google Shape;34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0675" y="1404901"/>
            <a:ext cx="4270476" cy="3715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7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55" name="Google Shape;355;p37"/>
          <p:cNvSpPr txBox="1"/>
          <p:nvPr/>
        </p:nvSpPr>
        <p:spPr>
          <a:xfrm>
            <a:off x="0" y="1734900"/>
            <a:ext cx="47508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7 : Entre Pont de la Feuillée et rue Lanterne (rue Constantine)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Projet :</a:t>
            </a:r>
            <a:r>
              <a:rPr i="1" lang="fr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Circulation réservée aux ayant droits et aux lignes de bus C13, C18, S1 (sens unique)</a:t>
            </a:r>
            <a:endParaRPr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Maintien de l’existant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Accès VP au parking LPA des Terreaux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Couloir bus - vélo Ouest-Est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56" name="Google Shape;356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57" name="Google Shape;357;p37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3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Est-Ouest 2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58" name="Google Shape;35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7340" y="1207325"/>
            <a:ext cx="4466659" cy="393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8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64" name="Google Shape;364;p38"/>
          <p:cNvSpPr txBox="1"/>
          <p:nvPr/>
        </p:nvSpPr>
        <p:spPr>
          <a:xfrm>
            <a:off x="228464" y="1734903"/>
            <a:ext cx="45222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8 : Entre rue Lanterne et Place des Terreaux (rue Constantine)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Projet :</a:t>
            </a:r>
            <a:r>
              <a:rPr i="1" lang="fr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Circulation réservée à la ligne de bus S1 (double sens)</a:t>
            </a:r>
            <a:endParaRPr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Double voie bus - vélo (bus S1) avec matérialisation de la présence des cyclistes (pictogrammes réguliers)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65" name="Google Shape;365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66" name="Google Shape;366;p38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3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Est-Ouest 2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67" name="Google Shape;36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677" y="1074026"/>
            <a:ext cx="4188475" cy="3982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9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Synthèse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73" name="Google Shape;373;p39"/>
          <p:cNvSpPr txBox="1"/>
          <p:nvPr/>
        </p:nvSpPr>
        <p:spPr>
          <a:xfrm>
            <a:off x="0" y="4431875"/>
            <a:ext cx="86688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Piste cyclable bidirectionnelle du Quai Jean Moulin jusqu’au Pont de la Feuillée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Couloir bus-vélo Ouest-Est entre le Pont de la Feuillée et la Place des Terreaux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74" name="Google Shape;374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75" name="Google Shape;375;p39"/>
          <p:cNvSpPr/>
          <p:nvPr/>
        </p:nvSpPr>
        <p:spPr>
          <a:xfrm>
            <a:off x="0" y="11000"/>
            <a:ext cx="3997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3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Est-Ouest 2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76" name="Google Shape;376;p39"/>
          <p:cNvPicPr preferRelativeResize="0"/>
          <p:nvPr/>
        </p:nvPicPr>
        <p:blipFill rotWithShape="1">
          <a:blip r:embed="rId3">
            <a:alphaModFix/>
          </a:blip>
          <a:srcRect b="0" l="10096" r="0" t="0"/>
          <a:stretch/>
        </p:blipFill>
        <p:spPr>
          <a:xfrm>
            <a:off x="552500" y="1347650"/>
            <a:ext cx="5880824" cy="2919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7" name="Google Shape;377;p39"/>
          <p:cNvGrpSpPr/>
          <p:nvPr/>
        </p:nvGrpSpPr>
        <p:grpSpPr>
          <a:xfrm>
            <a:off x="6724300" y="1531775"/>
            <a:ext cx="2298600" cy="2456700"/>
            <a:chOff x="6724300" y="1531775"/>
            <a:chExt cx="2298600" cy="2456700"/>
          </a:xfrm>
        </p:grpSpPr>
        <p:cxnSp>
          <p:nvCxnSpPr>
            <p:cNvPr id="378" name="Google Shape;378;p39"/>
            <p:cNvCxnSpPr/>
            <p:nvPr/>
          </p:nvCxnSpPr>
          <p:spPr>
            <a:xfrm flipH="1" rot="10800000">
              <a:off x="6724300" y="1726925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0000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9" name="Google Shape;379;p39"/>
            <p:cNvCxnSpPr/>
            <p:nvPr/>
          </p:nvCxnSpPr>
          <p:spPr>
            <a:xfrm flipH="1" rot="10800000">
              <a:off x="6724300" y="2223850"/>
              <a:ext cx="567900" cy="4200"/>
            </a:xfrm>
            <a:prstGeom prst="straightConnector1">
              <a:avLst/>
            </a:prstGeom>
            <a:noFill/>
            <a:ln cap="flat" cmpd="sng" w="38100">
              <a:solidFill>
                <a:srgbClr val="00B050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380" name="Google Shape;380;p39"/>
            <p:cNvCxnSpPr/>
            <p:nvPr/>
          </p:nvCxnSpPr>
          <p:spPr>
            <a:xfrm flipH="1" rot="10800000">
              <a:off x="6724300" y="2721675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00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1" name="Google Shape;381;p39"/>
            <p:cNvCxnSpPr/>
            <p:nvPr/>
          </p:nvCxnSpPr>
          <p:spPr>
            <a:xfrm flipH="1" rot="10800000">
              <a:off x="6733150" y="3218600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EC2380"/>
              </a:solidFill>
              <a:prstDash val="dashDot"/>
              <a:round/>
              <a:headEnd len="med" w="med" type="none"/>
              <a:tailEnd len="med" w="med" type="none"/>
            </a:ln>
          </p:spPr>
        </p:cxnSp>
        <p:cxnSp>
          <p:nvCxnSpPr>
            <p:cNvPr id="382" name="Google Shape;382;p39"/>
            <p:cNvCxnSpPr/>
            <p:nvPr/>
          </p:nvCxnSpPr>
          <p:spPr>
            <a:xfrm flipH="1" rot="10800000">
              <a:off x="6733150" y="3796050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FF9900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383" name="Google Shape;383;p39"/>
            <p:cNvSpPr txBox="1"/>
            <p:nvPr/>
          </p:nvSpPr>
          <p:spPr>
            <a:xfrm>
              <a:off x="7400200" y="1531775"/>
              <a:ext cx="1173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Piste cyclable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384" name="Google Shape;384;p39"/>
            <p:cNvSpPr txBox="1"/>
            <p:nvPr/>
          </p:nvSpPr>
          <p:spPr>
            <a:xfrm>
              <a:off x="7400200" y="2029150"/>
              <a:ext cx="1173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Bande </a:t>
              </a: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cyclable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385" name="Google Shape;385;p39"/>
            <p:cNvSpPr txBox="1"/>
            <p:nvPr/>
          </p:nvSpPr>
          <p:spPr>
            <a:xfrm>
              <a:off x="7400200" y="2526525"/>
              <a:ext cx="1254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Couloir bus-vélo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386" name="Google Shape;386;p39"/>
            <p:cNvSpPr txBox="1"/>
            <p:nvPr/>
          </p:nvSpPr>
          <p:spPr>
            <a:xfrm>
              <a:off x="7400200" y="3023900"/>
              <a:ext cx="1254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Vélorue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387" name="Google Shape;387;p39"/>
            <p:cNvSpPr txBox="1"/>
            <p:nvPr/>
          </p:nvSpPr>
          <p:spPr>
            <a:xfrm>
              <a:off x="7400200" y="3594875"/>
              <a:ext cx="1622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Pas d’aménagement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cxnSp>
        <p:nvCxnSpPr>
          <p:cNvPr id="388" name="Google Shape;388;p39"/>
          <p:cNvCxnSpPr/>
          <p:nvPr/>
        </p:nvCxnSpPr>
        <p:spPr>
          <a:xfrm flipH="1">
            <a:off x="3454925" y="2740850"/>
            <a:ext cx="2231100" cy="4227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89" name="Google Shape;389;p39"/>
          <p:cNvCxnSpPr/>
          <p:nvPr/>
        </p:nvCxnSpPr>
        <p:spPr>
          <a:xfrm flipH="1">
            <a:off x="2615150" y="3081400"/>
            <a:ext cx="833700" cy="1293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90" name="Google Shape;390;p39"/>
          <p:cNvCxnSpPr/>
          <p:nvPr/>
        </p:nvCxnSpPr>
        <p:spPr>
          <a:xfrm>
            <a:off x="2503650" y="2764350"/>
            <a:ext cx="70500" cy="5283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91" name="Google Shape;391;p39"/>
          <p:cNvCxnSpPr/>
          <p:nvPr/>
        </p:nvCxnSpPr>
        <p:spPr>
          <a:xfrm flipH="1" rot="10800000">
            <a:off x="965275" y="3445350"/>
            <a:ext cx="915900" cy="305400"/>
          </a:xfrm>
          <a:prstGeom prst="straightConnector1">
            <a:avLst/>
          </a:prstGeom>
          <a:noFill/>
          <a:ln cap="flat" cmpd="sng" w="38100">
            <a:solidFill>
              <a:srgbClr val="00FFF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392" name="Google Shape;392;p39"/>
          <p:cNvCxnSpPr/>
          <p:nvPr/>
        </p:nvCxnSpPr>
        <p:spPr>
          <a:xfrm flipH="1" rot="10800000">
            <a:off x="1939975" y="3304650"/>
            <a:ext cx="552000" cy="117300"/>
          </a:xfrm>
          <a:prstGeom prst="straightConnector1">
            <a:avLst/>
          </a:prstGeom>
          <a:noFill/>
          <a:ln cap="flat" cmpd="sng" w="38100">
            <a:solidFill>
              <a:srgbClr val="00FFFF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93" name="Google Shape;393;p39"/>
          <p:cNvCxnSpPr/>
          <p:nvPr/>
        </p:nvCxnSpPr>
        <p:spPr>
          <a:xfrm flipH="1" rot="10800000">
            <a:off x="871350" y="2823075"/>
            <a:ext cx="1644000" cy="5754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0"/>
          <p:cNvSpPr txBox="1"/>
          <p:nvPr>
            <p:ph type="ctrTitle"/>
          </p:nvPr>
        </p:nvSpPr>
        <p:spPr>
          <a:xfrm>
            <a:off x="387900" y="990750"/>
            <a:ext cx="83682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Liaison 4 : Terreaux - Croix-Rousse Ouest</a:t>
            </a:r>
            <a:br>
              <a:rPr lang="fr" sz="14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/>
          </a:p>
        </p:txBody>
      </p:sp>
      <p:sp>
        <p:nvSpPr>
          <p:cNvPr id="399" name="Google Shape;399;p40"/>
          <p:cNvSpPr txBox="1"/>
          <p:nvPr>
            <p:ph idx="1" type="subTitle"/>
          </p:nvPr>
        </p:nvSpPr>
        <p:spPr>
          <a:xfrm>
            <a:off x="311700" y="28138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Rue Terme - Rue du Jardin des Plantes - Rue de l’Annonciade / Rue Burdeau - Rue Lucien Sportisse</a:t>
            </a:r>
            <a:endParaRPr sz="1800"/>
          </a:p>
        </p:txBody>
      </p:sp>
      <p:sp>
        <p:nvSpPr>
          <p:cNvPr id="400" name="Google Shape;400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1"/>
          <p:cNvSpPr/>
          <p:nvPr/>
        </p:nvSpPr>
        <p:spPr>
          <a:xfrm>
            <a:off x="0" y="11000"/>
            <a:ext cx="49356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4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Terreaux - Croix-Rousse Ouest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06" name="Google Shape;406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07" name="Google Shape;407;p41"/>
          <p:cNvSpPr txBox="1"/>
          <p:nvPr/>
        </p:nvSpPr>
        <p:spPr>
          <a:xfrm>
            <a:off x="196975" y="1117800"/>
            <a:ext cx="2778600" cy="393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 sections étudiées : 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1625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150"/>
              <a:buFont typeface="Montserrat Medium"/>
              <a:buAutoNum type="arabicPeriod"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rue d’Algérie et rue de la Martinière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162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150"/>
              <a:buFont typeface="Montserrat Medium"/>
              <a:buAutoNum type="arabicPeriod"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rue de la Martinière et rue Burdeau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162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150"/>
              <a:buFont typeface="Montserrat Medium"/>
              <a:buAutoNum type="arabicPeriod"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rue Burdeau et Place Rouville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162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150"/>
              <a:buFont typeface="Montserrat Medium"/>
              <a:buAutoNum type="arabicPeriod"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rue de l’Annonciade et rue des Tables Claudiennes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08" name="Google Shape;40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041" y="978575"/>
            <a:ext cx="5594586" cy="38735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9" name="Google Shape;409;p41"/>
          <p:cNvCxnSpPr/>
          <p:nvPr/>
        </p:nvCxnSpPr>
        <p:spPr>
          <a:xfrm rot="10800000">
            <a:off x="6908325" y="3497875"/>
            <a:ext cx="87000" cy="586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410" name="Google Shape;410;p41"/>
          <p:cNvCxnSpPr/>
          <p:nvPr/>
        </p:nvCxnSpPr>
        <p:spPr>
          <a:xfrm rot="10800000">
            <a:off x="6706925" y="2762950"/>
            <a:ext cx="243900" cy="735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411" name="Google Shape;411;p41"/>
          <p:cNvCxnSpPr/>
          <p:nvPr/>
        </p:nvCxnSpPr>
        <p:spPr>
          <a:xfrm rot="10800000">
            <a:off x="6305525" y="1999575"/>
            <a:ext cx="401400" cy="808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412" name="Google Shape;412;p41"/>
          <p:cNvCxnSpPr/>
          <p:nvPr/>
        </p:nvCxnSpPr>
        <p:spPr>
          <a:xfrm rot="10800000">
            <a:off x="5151125" y="1999475"/>
            <a:ext cx="11700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413" name="Google Shape;413;p41"/>
          <p:cNvCxnSpPr/>
          <p:nvPr/>
        </p:nvCxnSpPr>
        <p:spPr>
          <a:xfrm>
            <a:off x="5045900" y="1779050"/>
            <a:ext cx="102300" cy="220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414" name="Google Shape;414;p41"/>
          <p:cNvCxnSpPr/>
          <p:nvPr/>
        </p:nvCxnSpPr>
        <p:spPr>
          <a:xfrm flipH="1" rot="10800000">
            <a:off x="3101525" y="1771150"/>
            <a:ext cx="1960200" cy="456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415" name="Google Shape;415;p41"/>
          <p:cNvCxnSpPr/>
          <p:nvPr/>
        </p:nvCxnSpPr>
        <p:spPr>
          <a:xfrm flipH="1" rot="10800000">
            <a:off x="5148200" y="1479825"/>
            <a:ext cx="1023300" cy="252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416" name="Google Shape;416;p41"/>
          <p:cNvSpPr/>
          <p:nvPr/>
        </p:nvSpPr>
        <p:spPr>
          <a:xfrm>
            <a:off x="6857200" y="3426550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41"/>
          <p:cNvSpPr/>
          <p:nvPr/>
        </p:nvSpPr>
        <p:spPr>
          <a:xfrm>
            <a:off x="6926200" y="401517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41"/>
          <p:cNvSpPr/>
          <p:nvPr/>
        </p:nvSpPr>
        <p:spPr>
          <a:xfrm>
            <a:off x="5004200" y="169697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41"/>
          <p:cNvSpPr/>
          <p:nvPr/>
        </p:nvSpPr>
        <p:spPr>
          <a:xfrm>
            <a:off x="4657800" y="97857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41"/>
          <p:cNvSpPr/>
          <p:nvPr/>
        </p:nvSpPr>
        <p:spPr>
          <a:xfrm>
            <a:off x="3095050" y="216707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1"/>
          <p:cNvSpPr txBox="1"/>
          <p:nvPr/>
        </p:nvSpPr>
        <p:spPr>
          <a:xfrm>
            <a:off x="6305525" y="2606788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2" name="Google Shape;422;p41"/>
          <p:cNvSpPr txBox="1"/>
          <p:nvPr/>
        </p:nvSpPr>
        <p:spPr>
          <a:xfrm>
            <a:off x="6995325" y="3684400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3" name="Google Shape;423;p41"/>
          <p:cNvSpPr txBox="1"/>
          <p:nvPr/>
        </p:nvSpPr>
        <p:spPr>
          <a:xfrm>
            <a:off x="4198475" y="1999563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4" name="Google Shape;424;p41"/>
          <p:cNvSpPr txBox="1"/>
          <p:nvPr/>
        </p:nvSpPr>
        <p:spPr>
          <a:xfrm>
            <a:off x="5389950" y="1335338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25" name="Google Shape;425;p41"/>
          <p:cNvCxnSpPr/>
          <p:nvPr/>
        </p:nvCxnSpPr>
        <p:spPr>
          <a:xfrm rot="10800000">
            <a:off x="5993200" y="1289825"/>
            <a:ext cx="126600" cy="165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426" name="Google Shape;426;p41"/>
          <p:cNvCxnSpPr/>
          <p:nvPr/>
        </p:nvCxnSpPr>
        <p:spPr>
          <a:xfrm rot="10800000">
            <a:off x="5294850" y="1289600"/>
            <a:ext cx="727800" cy="29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427" name="Google Shape;427;p41"/>
          <p:cNvCxnSpPr>
            <a:endCxn id="419" idx="5"/>
          </p:cNvCxnSpPr>
          <p:nvPr/>
        </p:nvCxnSpPr>
        <p:spPr>
          <a:xfrm rot="10800000">
            <a:off x="4780712" y="1101487"/>
            <a:ext cx="471600" cy="196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2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33" name="Google Shape;433;p42"/>
          <p:cNvSpPr txBox="1"/>
          <p:nvPr/>
        </p:nvSpPr>
        <p:spPr>
          <a:xfrm>
            <a:off x="228464" y="1734903"/>
            <a:ext cx="45222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1 : Entre rue d’Algérie et rue de la Martinière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Piste cyclable bidirectionnelle côté Est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Accès VP au parking LPA des Terreaux côté Ouest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Suppression du parking 2 roues motorisées au-dessus de la station Vélo’v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34" name="Google Shape;434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35" name="Google Shape;435;p42"/>
          <p:cNvSpPr/>
          <p:nvPr/>
        </p:nvSpPr>
        <p:spPr>
          <a:xfrm>
            <a:off x="0" y="11000"/>
            <a:ext cx="49356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4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Terreaux - Croix-Rousse Ouest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36" name="Google Shape;43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6102" y="1243510"/>
            <a:ext cx="4118076" cy="3813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3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42" name="Google Shape;442;p43"/>
          <p:cNvSpPr txBox="1"/>
          <p:nvPr/>
        </p:nvSpPr>
        <p:spPr>
          <a:xfrm>
            <a:off x="228464" y="1734903"/>
            <a:ext cx="45222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2 : Entre rue de la Martinière et rue Burdeau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Apaisement de la vitesse (30km/h)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Matérialisation de la présence des cyclistes (pictogrammes vélo ou chaussidou ?)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43" name="Google Shape;443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44" name="Google Shape;444;p43"/>
          <p:cNvSpPr/>
          <p:nvPr/>
        </p:nvSpPr>
        <p:spPr>
          <a:xfrm>
            <a:off x="0" y="11000"/>
            <a:ext cx="49356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4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Terreaux - Croix-Rousse Ouest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45" name="Google Shape;44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6866" y="1016950"/>
            <a:ext cx="3812682" cy="403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4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51" name="Google Shape;451;p44"/>
          <p:cNvSpPr txBox="1"/>
          <p:nvPr/>
        </p:nvSpPr>
        <p:spPr>
          <a:xfrm>
            <a:off x="228464" y="1734903"/>
            <a:ext cx="45222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3 : Entre rue Burdeau et Place Rouville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Apaisement de la vitesse (30 km/h)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Matérialisation de la présence des vélos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Mise en place d’un alternat ? (décalage du feu en amont)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2" name="Google Shape;452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53" name="Google Shape;453;p44"/>
          <p:cNvSpPr/>
          <p:nvPr/>
        </p:nvSpPr>
        <p:spPr>
          <a:xfrm>
            <a:off x="0" y="11000"/>
            <a:ext cx="49356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4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Terreaux - Croix-Rousse Ouest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54" name="Google Shape;45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9893" y="1027400"/>
            <a:ext cx="3652155" cy="4029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5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60" name="Google Shape;460;p45"/>
          <p:cNvSpPr txBox="1"/>
          <p:nvPr/>
        </p:nvSpPr>
        <p:spPr>
          <a:xfrm>
            <a:off x="228464" y="1734903"/>
            <a:ext cx="45222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4 : Entre rue de l’Annonciade et rue des Tables Claudiennes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Mise en place d’un chaussidou, dans la continuité des écluses ?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Suppression du stationnement VP côté Sud ?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61" name="Google Shape;461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62" name="Google Shape;462;p45"/>
          <p:cNvSpPr/>
          <p:nvPr/>
        </p:nvSpPr>
        <p:spPr>
          <a:xfrm>
            <a:off x="0" y="11000"/>
            <a:ext cx="49356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4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Terreaux - Croix-Rousse Ouest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63" name="Google Shape;46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1677" y="929525"/>
            <a:ext cx="3836900" cy="405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6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Synthèse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69" name="Google Shape;469;p46"/>
          <p:cNvSpPr txBox="1"/>
          <p:nvPr/>
        </p:nvSpPr>
        <p:spPr>
          <a:xfrm>
            <a:off x="0" y="4497625"/>
            <a:ext cx="9144000" cy="6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/>
          </a:bodyPr>
          <a:lstStyle/>
          <a:p>
            <a:pPr indent="-12636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ct val="1000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Piste cyclable en bas de la rue Terme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4795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ct val="128571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Largeur de voirie et circulation forte des bus (C13, C18, S6, S12) ne permettant pas d’aménagements particuliers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70" name="Google Shape;470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grpSp>
        <p:nvGrpSpPr>
          <p:cNvPr id="471" name="Google Shape;471;p46"/>
          <p:cNvGrpSpPr/>
          <p:nvPr/>
        </p:nvGrpSpPr>
        <p:grpSpPr>
          <a:xfrm>
            <a:off x="6724300" y="1531775"/>
            <a:ext cx="2298600" cy="2456700"/>
            <a:chOff x="6724300" y="1531775"/>
            <a:chExt cx="2298600" cy="2456700"/>
          </a:xfrm>
        </p:grpSpPr>
        <p:cxnSp>
          <p:nvCxnSpPr>
            <p:cNvPr id="472" name="Google Shape;472;p46"/>
            <p:cNvCxnSpPr/>
            <p:nvPr/>
          </p:nvCxnSpPr>
          <p:spPr>
            <a:xfrm flipH="1" rot="10800000">
              <a:off x="6724300" y="1726925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0000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3" name="Google Shape;473;p46"/>
            <p:cNvCxnSpPr/>
            <p:nvPr/>
          </p:nvCxnSpPr>
          <p:spPr>
            <a:xfrm flipH="1" rot="10800000">
              <a:off x="6724300" y="2223850"/>
              <a:ext cx="567900" cy="4200"/>
            </a:xfrm>
            <a:prstGeom prst="straightConnector1">
              <a:avLst/>
            </a:prstGeom>
            <a:noFill/>
            <a:ln cap="flat" cmpd="sng" w="38100">
              <a:solidFill>
                <a:srgbClr val="00B050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474" name="Google Shape;474;p46"/>
            <p:cNvCxnSpPr/>
            <p:nvPr/>
          </p:nvCxnSpPr>
          <p:spPr>
            <a:xfrm flipH="1" rot="10800000">
              <a:off x="6724300" y="2721675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00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5" name="Google Shape;475;p46"/>
            <p:cNvCxnSpPr/>
            <p:nvPr/>
          </p:nvCxnSpPr>
          <p:spPr>
            <a:xfrm flipH="1" rot="10800000">
              <a:off x="6733150" y="3218600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EC2380"/>
              </a:solidFill>
              <a:prstDash val="dashDot"/>
              <a:round/>
              <a:headEnd len="med" w="med" type="none"/>
              <a:tailEnd len="med" w="med" type="none"/>
            </a:ln>
          </p:spPr>
        </p:cxnSp>
        <p:cxnSp>
          <p:nvCxnSpPr>
            <p:cNvPr id="476" name="Google Shape;476;p46"/>
            <p:cNvCxnSpPr/>
            <p:nvPr/>
          </p:nvCxnSpPr>
          <p:spPr>
            <a:xfrm flipH="1" rot="10800000">
              <a:off x="6733150" y="3796050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FF9900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477" name="Google Shape;477;p46"/>
            <p:cNvSpPr txBox="1"/>
            <p:nvPr/>
          </p:nvSpPr>
          <p:spPr>
            <a:xfrm>
              <a:off x="7400200" y="1531775"/>
              <a:ext cx="1173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Piste cyclable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478" name="Google Shape;478;p46"/>
            <p:cNvSpPr txBox="1"/>
            <p:nvPr/>
          </p:nvSpPr>
          <p:spPr>
            <a:xfrm>
              <a:off x="7400200" y="2029150"/>
              <a:ext cx="1173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Bande cyclable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479" name="Google Shape;479;p46"/>
            <p:cNvSpPr txBox="1"/>
            <p:nvPr/>
          </p:nvSpPr>
          <p:spPr>
            <a:xfrm>
              <a:off x="7400200" y="2526525"/>
              <a:ext cx="1254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Couloir bus-vélo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480" name="Google Shape;480;p46"/>
            <p:cNvSpPr txBox="1"/>
            <p:nvPr/>
          </p:nvSpPr>
          <p:spPr>
            <a:xfrm>
              <a:off x="7400200" y="3023900"/>
              <a:ext cx="1254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Vélorue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481" name="Google Shape;481;p46"/>
            <p:cNvSpPr txBox="1"/>
            <p:nvPr/>
          </p:nvSpPr>
          <p:spPr>
            <a:xfrm>
              <a:off x="7400200" y="3594875"/>
              <a:ext cx="1622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Pas d’aménagement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482" name="Google Shape;482;p46"/>
          <p:cNvSpPr/>
          <p:nvPr/>
        </p:nvSpPr>
        <p:spPr>
          <a:xfrm>
            <a:off x="0" y="11000"/>
            <a:ext cx="49356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4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Terreaux - Croix-Rousse Ouest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83" name="Google Shape;483;p46"/>
          <p:cNvPicPr preferRelativeResize="0"/>
          <p:nvPr/>
        </p:nvPicPr>
        <p:blipFill rotWithShape="1">
          <a:blip r:embed="rId3">
            <a:alphaModFix/>
          </a:blip>
          <a:srcRect b="11150" l="0" r="0" t="0"/>
          <a:stretch/>
        </p:blipFill>
        <p:spPr>
          <a:xfrm>
            <a:off x="917925" y="1365875"/>
            <a:ext cx="4995950" cy="3073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4" name="Google Shape;484;p46"/>
          <p:cNvCxnSpPr/>
          <p:nvPr/>
        </p:nvCxnSpPr>
        <p:spPr>
          <a:xfrm rot="10800000">
            <a:off x="4136025" y="2963850"/>
            <a:ext cx="187800" cy="6225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485" name="Google Shape;485;p46"/>
          <p:cNvCxnSpPr/>
          <p:nvPr/>
        </p:nvCxnSpPr>
        <p:spPr>
          <a:xfrm rot="10800000">
            <a:off x="3807125" y="2306325"/>
            <a:ext cx="328800" cy="645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86" name="Google Shape;486;p46"/>
          <p:cNvCxnSpPr/>
          <p:nvPr/>
        </p:nvCxnSpPr>
        <p:spPr>
          <a:xfrm rot="10800000">
            <a:off x="2761975" y="2271175"/>
            <a:ext cx="1056900" cy="11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87" name="Google Shape;487;p46"/>
          <p:cNvCxnSpPr/>
          <p:nvPr/>
        </p:nvCxnSpPr>
        <p:spPr>
          <a:xfrm flipH="1">
            <a:off x="1106125" y="1836625"/>
            <a:ext cx="2430900" cy="587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7"/>
          <p:cNvSpPr txBox="1"/>
          <p:nvPr>
            <p:ph type="ctrTitle"/>
          </p:nvPr>
        </p:nvSpPr>
        <p:spPr>
          <a:xfrm>
            <a:off x="275250" y="990750"/>
            <a:ext cx="85935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Liaison 5 : Pont Morand - Croix-Rousse Est</a:t>
            </a:r>
            <a:br>
              <a:rPr lang="fr" sz="14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/>
          </a:p>
        </p:txBody>
      </p:sp>
      <p:sp>
        <p:nvSpPr>
          <p:cNvPr id="493" name="Google Shape;493;p47"/>
          <p:cNvSpPr txBox="1"/>
          <p:nvPr>
            <p:ph idx="1" type="subTitle"/>
          </p:nvPr>
        </p:nvSpPr>
        <p:spPr>
          <a:xfrm>
            <a:off x="311700" y="28138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Place Tolozan - Grande rue des Feuillants - Place Croix-Paquet - Montée Saint-Sébastien</a:t>
            </a:r>
            <a:endParaRPr sz="1800"/>
          </a:p>
        </p:txBody>
      </p:sp>
      <p:sp>
        <p:nvSpPr>
          <p:cNvPr id="494" name="Google Shape;494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8"/>
          <p:cNvSpPr/>
          <p:nvPr/>
        </p:nvSpPr>
        <p:spPr>
          <a:xfrm>
            <a:off x="0" y="11000"/>
            <a:ext cx="4699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5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Pont Morand - Croix-Rousse 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00" name="Google Shape;500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01" name="Google Shape;501;p48"/>
          <p:cNvSpPr txBox="1"/>
          <p:nvPr/>
        </p:nvSpPr>
        <p:spPr>
          <a:xfrm>
            <a:off x="196975" y="1716075"/>
            <a:ext cx="4305600" cy="27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 sections étudiées : 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1625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150"/>
              <a:buFont typeface="Montserrat Medium"/>
              <a:buAutoNum type="arabicPeriod"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Place Tolozan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162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150"/>
              <a:buFont typeface="Montserrat Medium"/>
              <a:buAutoNum type="arabicPeriod"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Grande rue des Feuillants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162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150"/>
              <a:buFont typeface="Montserrat Medium"/>
              <a:buAutoNum type="arabicPeriod"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Place Croix-Paquet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162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150"/>
              <a:buFont typeface="Montserrat Medium"/>
              <a:buAutoNum type="arabicPeriod"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rue des Capucins et rue Leynaud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162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150"/>
              <a:buFont typeface="Montserrat Medium"/>
              <a:buAutoNum type="arabicPeriod"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rue Leynaud et rue Burdeau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162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150"/>
              <a:buFont typeface="Montserrat Medium"/>
              <a:buAutoNum type="arabicPeriod"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rue Burdeau et rue des Fantasques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162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150"/>
              <a:buFont typeface="Montserrat Medium"/>
              <a:buAutoNum type="arabicPeriod"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rue des Fantasques et rue Imbert Colomès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1625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36B"/>
              </a:buClr>
              <a:buSzPts val="1150"/>
              <a:buFont typeface="Montserrat Medium"/>
              <a:buAutoNum type="arabicPeriod"/>
            </a:pPr>
            <a:r>
              <a:rPr lang="fr" sz="115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 rue Imbert Colomès et rue Bodin</a:t>
            </a:r>
            <a:endParaRPr sz="1150">
              <a:solidFill>
                <a:srgbClr val="0F136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2" name="Google Shape;50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2552" y="750675"/>
            <a:ext cx="3762599" cy="41504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3" name="Google Shape;503;p48"/>
          <p:cNvCxnSpPr/>
          <p:nvPr/>
        </p:nvCxnSpPr>
        <p:spPr>
          <a:xfrm rot="10800000">
            <a:off x="6769725" y="4069725"/>
            <a:ext cx="182400" cy="45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504" name="Google Shape;504;p48"/>
          <p:cNvCxnSpPr/>
          <p:nvPr/>
        </p:nvCxnSpPr>
        <p:spPr>
          <a:xfrm rot="10800000">
            <a:off x="6250325" y="2629100"/>
            <a:ext cx="495900" cy="1070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505" name="Google Shape;505;p48"/>
          <p:cNvCxnSpPr/>
          <p:nvPr/>
        </p:nvCxnSpPr>
        <p:spPr>
          <a:xfrm rot="10800000">
            <a:off x="6761875" y="3778400"/>
            <a:ext cx="55200" cy="315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506" name="Google Shape;506;p48"/>
          <p:cNvCxnSpPr/>
          <p:nvPr/>
        </p:nvCxnSpPr>
        <p:spPr>
          <a:xfrm flipH="1">
            <a:off x="5691400" y="2629225"/>
            <a:ext cx="527400" cy="630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507" name="Google Shape;507;p48"/>
          <p:cNvCxnSpPr/>
          <p:nvPr/>
        </p:nvCxnSpPr>
        <p:spPr>
          <a:xfrm>
            <a:off x="5636275" y="1967975"/>
            <a:ext cx="3000" cy="1341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508" name="Google Shape;508;p48"/>
          <p:cNvCxnSpPr/>
          <p:nvPr/>
        </p:nvCxnSpPr>
        <p:spPr>
          <a:xfrm>
            <a:off x="5067925" y="805775"/>
            <a:ext cx="584100" cy="1036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509" name="Google Shape;509;p48"/>
          <p:cNvSpPr/>
          <p:nvPr/>
        </p:nvSpPr>
        <p:spPr>
          <a:xfrm>
            <a:off x="6903650" y="406972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48"/>
          <p:cNvSpPr/>
          <p:nvPr/>
        </p:nvSpPr>
        <p:spPr>
          <a:xfrm>
            <a:off x="6561850" y="337982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48"/>
          <p:cNvSpPr/>
          <p:nvPr/>
        </p:nvSpPr>
        <p:spPr>
          <a:xfrm>
            <a:off x="6218800" y="256662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48"/>
          <p:cNvSpPr/>
          <p:nvPr/>
        </p:nvSpPr>
        <p:spPr>
          <a:xfrm>
            <a:off x="5565775" y="287222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48"/>
          <p:cNvSpPr/>
          <p:nvPr/>
        </p:nvSpPr>
        <p:spPr>
          <a:xfrm>
            <a:off x="5565775" y="242262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48"/>
          <p:cNvSpPr/>
          <p:nvPr/>
        </p:nvSpPr>
        <p:spPr>
          <a:xfrm>
            <a:off x="5565775" y="171607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48"/>
          <p:cNvSpPr/>
          <p:nvPr/>
        </p:nvSpPr>
        <p:spPr>
          <a:xfrm>
            <a:off x="5379675" y="143552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48"/>
          <p:cNvSpPr/>
          <p:nvPr/>
        </p:nvSpPr>
        <p:spPr>
          <a:xfrm>
            <a:off x="4981025" y="75067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48"/>
          <p:cNvSpPr/>
          <p:nvPr/>
        </p:nvSpPr>
        <p:spPr>
          <a:xfrm>
            <a:off x="5597850" y="3259225"/>
            <a:ext cx="144000" cy="1440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48"/>
          <p:cNvSpPr txBox="1"/>
          <p:nvPr/>
        </p:nvSpPr>
        <p:spPr>
          <a:xfrm>
            <a:off x="6423175" y="3827438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9" name="Google Shape;519;p48"/>
          <p:cNvSpPr txBox="1"/>
          <p:nvPr/>
        </p:nvSpPr>
        <p:spPr>
          <a:xfrm>
            <a:off x="6166600" y="3092363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0" name="Google Shape;520;p48"/>
          <p:cNvSpPr txBox="1"/>
          <p:nvPr/>
        </p:nvSpPr>
        <p:spPr>
          <a:xfrm>
            <a:off x="5804838" y="2629213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1" name="Google Shape;521;p48"/>
          <p:cNvSpPr txBox="1"/>
          <p:nvPr/>
        </p:nvSpPr>
        <p:spPr>
          <a:xfrm>
            <a:off x="5275275" y="3055988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2" name="Google Shape;522;p48"/>
          <p:cNvSpPr txBox="1"/>
          <p:nvPr/>
        </p:nvSpPr>
        <p:spPr>
          <a:xfrm>
            <a:off x="5327475" y="2629213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3" name="Google Shape;523;p48"/>
          <p:cNvSpPr txBox="1"/>
          <p:nvPr/>
        </p:nvSpPr>
        <p:spPr>
          <a:xfrm>
            <a:off x="5351475" y="2086713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4" name="Google Shape;524;p48"/>
          <p:cNvSpPr txBox="1"/>
          <p:nvPr/>
        </p:nvSpPr>
        <p:spPr>
          <a:xfrm>
            <a:off x="5251275" y="1643163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5" name="Google Shape;525;p48"/>
          <p:cNvSpPr txBox="1"/>
          <p:nvPr/>
        </p:nvSpPr>
        <p:spPr>
          <a:xfrm>
            <a:off x="5235775" y="894663"/>
            <a:ext cx="248400" cy="21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28464" y="1734903"/>
            <a:ext cx="45222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1 : Place Tolozan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Suppression du stationnement motorisé côté Est (végétalisation et stationnement vélo)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Optimisation du stationnement Ouest parallèle à la route (réservé à la police nationale exclusivement)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Bandes cyclables bilatérales / chaussidou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Aménagement en vélorue du court tronçon étroit entre la Petite rue des Feuillants et la rue Royale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32" name="Google Shape;532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33" name="Google Shape;533;p49"/>
          <p:cNvSpPr/>
          <p:nvPr/>
        </p:nvSpPr>
        <p:spPr>
          <a:xfrm>
            <a:off x="0" y="11000"/>
            <a:ext cx="4699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5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Pont Morand - Croix-Rousse 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534" name="Google Shape;53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0675" y="808925"/>
            <a:ext cx="4141249" cy="4341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50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40" name="Google Shape;540;p50"/>
          <p:cNvSpPr txBox="1"/>
          <p:nvPr/>
        </p:nvSpPr>
        <p:spPr>
          <a:xfrm>
            <a:off x="228464" y="1734903"/>
            <a:ext cx="45222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2 : Grande rue des Feuillants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Fermeture à la circulation de la rue (aucune entrée charretière, rue Royale parallèle)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Piste cyclable bidirectionnelle sur la chaussée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Suppression du stationnement motorisé côté Est et élargissement du trottoir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41" name="Google Shape;541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42" name="Google Shape;542;p50"/>
          <p:cNvSpPr/>
          <p:nvPr/>
        </p:nvSpPr>
        <p:spPr>
          <a:xfrm>
            <a:off x="0" y="11000"/>
            <a:ext cx="4699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5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Pont Morand - Croix-Rousse 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543" name="Google Shape;54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4004" y="530042"/>
            <a:ext cx="3379975" cy="4526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51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49" name="Google Shape;549;p51"/>
          <p:cNvSpPr txBox="1"/>
          <p:nvPr/>
        </p:nvSpPr>
        <p:spPr>
          <a:xfrm>
            <a:off x="228464" y="1734903"/>
            <a:ext cx="45222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3 : Place Croix Paquet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Transformation en vélorue de la Place Croix Paquet (limitation à 20 km/h)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Matérialisation de la présence des cyclistes (pictogrammes vélo)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50" name="Google Shape;550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51" name="Google Shape;551;p51"/>
          <p:cNvSpPr/>
          <p:nvPr/>
        </p:nvSpPr>
        <p:spPr>
          <a:xfrm>
            <a:off x="0" y="11000"/>
            <a:ext cx="4699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5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Pont Morand - Croix-Rousse 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552" name="Google Shape;55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8275" y="548425"/>
            <a:ext cx="3721774" cy="45529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52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58" name="Google Shape;558;p52"/>
          <p:cNvSpPr txBox="1"/>
          <p:nvPr/>
        </p:nvSpPr>
        <p:spPr>
          <a:xfrm>
            <a:off x="228464" y="1734903"/>
            <a:ext cx="45222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4 : Entre rue des Capucins et rue Leynaud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Piste cyclable unidirectionnelle dans le sens montant, protégée du stationnement sauvage (séparateur en béton)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Vélorue dans le sens descendant (limitation à 20 km/h), avec m</a:t>
            </a:r>
            <a:r>
              <a:rPr lang="fr">
                <a:solidFill>
                  <a:schemeClr val="dk1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atérialisation de la présence des cyclistes (pictogrammes vélo)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59" name="Google Shape;559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60" name="Google Shape;560;p52"/>
          <p:cNvSpPr/>
          <p:nvPr/>
        </p:nvSpPr>
        <p:spPr>
          <a:xfrm>
            <a:off x="0" y="11000"/>
            <a:ext cx="4699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5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Pont Morand - Croix-Rousse 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561" name="Google Shape;56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3078" y="635824"/>
            <a:ext cx="3569375" cy="4355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53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67" name="Google Shape;567;p53"/>
          <p:cNvSpPr txBox="1"/>
          <p:nvPr/>
        </p:nvSpPr>
        <p:spPr>
          <a:xfrm>
            <a:off x="228464" y="1734903"/>
            <a:ext cx="45222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5 : Entre rue Leynaud et rue Burdeau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Piste cyclable bidirectionnelle centrale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Elargissement des trottoirs de chaque côté de la piste cyclable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Différenciation nette de la piste cyclable des cheminements piétons (couleur de revêtement, marquage, bordures)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Protection anti-intrusion des véhicules motorisés sur la section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68" name="Google Shape;568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69" name="Google Shape;569;p53"/>
          <p:cNvSpPr/>
          <p:nvPr/>
        </p:nvSpPr>
        <p:spPr>
          <a:xfrm>
            <a:off x="0" y="11000"/>
            <a:ext cx="4699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5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Pont Morand - Croix-Rousse 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570" name="Google Shape;570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529" y="596894"/>
            <a:ext cx="3415199" cy="4536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54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76" name="Google Shape;576;p54"/>
          <p:cNvSpPr txBox="1"/>
          <p:nvPr/>
        </p:nvSpPr>
        <p:spPr>
          <a:xfrm>
            <a:off x="228464" y="1734903"/>
            <a:ext cx="45222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6 : Entre rue Burdeau et rue des Fantasques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Piste cyclable unidirectionnelle dans le sens descendant, protégée du stationnement sauvage (séparateur en béton)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Vélorue dans le sens montant (limitation à 20 km/h), avec m</a:t>
            </a:r>
            <a:r>
              <a:rPr lang="fr">
                <a:solidFill>
                  <a:schemeClr val="dk1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atérialisation de la présence des cyclistes (pictogrammes vélo)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77" name="Google Shape;577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78" name="Google Shape;578;p54"/>
          <p:cNvSpPr/>
          <p:nvPr/>
        </p:nvSpPr>
        <p:spPr>
          <a:xfrm>
            <a:off x="0" y="11000"/>
            <a:ext cx="4699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5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Pont Morand - Croix-Rousse 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579" name="Google Shape;57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3079" y="556451"/>
            <a:ext cx="3426937" cy="4434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55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85" name="Google Shape;585;p55"/>
          <p:cNvSpPr txBox="1"/>
          <p:nvPr/>
        </p:nvSpPr>
        <p:spPr>
          <a:xfrm>
            <a:off x="228464" y="1734903"/>
            <a:ext cx="45222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7 : Entre rue des Fantasques et rue Imbert Colomès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Vélorue avec limitation à 20km/h et matérialisation de la présence des cyclistes (pictogrammes vélo)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86" name="Google Shape;586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87" name="Google Shape;587;p55"/>
          <p:cNvSpPr/>
          <p:nvPr/>
        </p:nvSpPr>
        <p:spPr>
          <a:xfrm>
            <a:off x="0" y="11000"/>
            <a:ext cx="4699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5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Pont Morand - Croix-Rousse 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588" name="Google Shape;58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529" y="584298"/>
            <a:ext cx="3426937" cy="4472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56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Recommandations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94" name="Google Shape;594;p56"/>
          <p:cNvSpPr txBox="1"/>
          <p:nvPr/>
        </p:nvSpPr>
        <p:spPr>
          <a:xfrm>
            <a:off x="228464" y="1734903"/>
            <a:ext cx="4522200" cy="3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0F136B"/>
                </a:solidFill>
                <a:latin typeface="Montserrat"/>
                <a:ea typeface="Montserrat"/>
                <a:cs typeface="Montserrat"/>
                <a:sym typeface="Montserrat"/>
              </a:rPr>
              <a:t>Section 8 : Entre rue Imbert Colomès et rue Bodin</a:t>
            </a:r>
            <a:endParaRPr b="1" u="sng">
              <a:solidFill>
                <a:srgbClr val="0F13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chemeClr val="dk1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Piste cyclable unidirectionnelle dans le sens montant, protégée du stationnement sauvage (séparateur en béton), à la place du stationnement motorisé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chemeClr val="dk1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Vélorue dans le sens descendant (limitation à 20 km/h), avec matérialisation de la présence des cyclistes (pictogrammes vélo)</a:t>
            </a:r>
            <a:endParaRPr>
              <a:solidFill>
                <a:srgbClr val="0F136B"/>
              </a:solidFill>
              <a:highlight>
                <a:schemeClr val="accent6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95" name="Google Shape;595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96" name="Google Shape;596;p56"/>
          <p:cNvSpPr/>
          <p:nvPr/>
        </p:nvSpPr>
        <p:spPr>
          <a:xfrm>
            <a:off x="0" y="11000"/>
            <a:ext cx="4699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5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Pont Morand - Croix-Rousse 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597" name="Google Shape;59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3079" y="596511"/>
            <a:ext cx="3569374" cy="4394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57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Synthèse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03" name="Google Shape;603;p57"/>
          <p:cNvSpPr txBox="1"/>
          <p:nvPr/>
        </p:nvSpPr>
        <p:spPr>
          <a:xfrm>
            <a:off x="0" y="1378650"/>
            <a:ext cx="2832600" cy="37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Protection des différentiels de vitesse et des </a:t>
            </a: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contresens vélo</a:t>
            </a: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 dans la Montée Saint-Sébastien par des pistes cyclables unidirectionnelles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Apaisement des vitesses et développement de vélorues permise par l’absence de trafic de transit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Liaison directe avec le plateau de la Croix Rousse depuis le Pont Morand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04" name="Google Shape;604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grpSp>
        <p:nvGrpSpPr>
          <p:cNvPr id="605" name="Google Shape;605;p57"/>
          <p:cNvGrpSpPr/>
          <p:nvPr/>
        </p:nvGrpSpPr>
        <p:grpSpPr>
          <a:xfrm>
            <a:off x="6724300" y="1531775"/>
            <a:ext cx="1930800" cy="1885725"/>
            <a:chOff x="6724300" y="1531775"/>
            <a:chExt cx="1930800" cy="1885725"/>
          </a:xfrm>
        </p:grpSpPr>
        <p:cxnSp>
          <p:nvCxnSpPr>
            <p:cNvPr id="606" name="Google Shape;606;p57"/>
            <p:cNvCxnSpPr/>
            <p:nvPr/>
          </p:nvCxnSpPr>
          <p:spPr>
            <a:xfrm flipH="1" rot="10800000">
              <a:off x="6724300" y="1726925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0000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7" name="Google Shape;607;p57"/>
            <p:cNvCxnSpPr/>
            <p:nvPr/>
          </p:nvCxnSpPr>
          <p:spPr>
            <a:xfrm flipH="1" rot="10800000">
              <a:off x="6724300" y="2223850"/>
              <a:ext cx="567900" cy="4200"/>
            </a:xfrm>
            <a:prstGeom prst="straightConnector1">
              <a:avLst/>
            </a:prstGeom>
            <a:noFill/>
            <a:ln cap="flat" cmpd="sng" w="38100">
              <a:solidFill>
                <a:srgbClr val="00B050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08" name="Google Shape;608;p57"/>
            <p:cNvCxnSpPr/>
            <p:nvPr/>
          </p:nvCxnSpPr>
          <p:spPr>
            <a:xfrm flipH="1" rot="10800000">
              <a:off x="6724300" y="2721675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00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9" name="Google Shape;609;p57"/>
            <p:cNvCxnSpPr/>
            <p:nvPr/>
          </p:nvCxnSpPr>
          <p:spPr>
            <a:xfrm flipH="1" rot="10800000">
              <a:off x="6733150" y="3218600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EC2380"/>
              </a:solidFill>
              <a:prstDash val="dashDot"/>
              <a:round/>
              <a:headEnd len="med" w="med" type="none"/>
              <a:tailEnd len="med" w="med" type="none"/>
            </a:ln>
          </p:spPr>
        </p:cxnSp>
        <p:sp>
          <p:nvSpPr>
            <p:cNvPr id="610" name="Google Shape;610;p57"/>
            <p:cNvSpPr txBox="1"/>
            <p:nvPr/>
          </p:nvSpPr>
          <p:spPr>
            <a:xfrm>
              <a:off x="7400200" y="1531775"/>
              <a:ext cx="1173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Piste cyclable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611" name="Google Shape;611;p57"/>
            <p:cNvSpPr txBox="1"/>
            <p:nvPr/>
          </p:nvSpPr>
          <p:spPr>
            <a:xfrm>
              <a:off x="7400200" y="2029150"/>
              <a:ext cx="1173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Bande cyclable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612" name="Google Shape;612;p57"/>
            <p:cNvSpPr txBox="1"/>
            <p:nvPr/>
          </p:nvSpPr>
          <p:spPr>
            <a:xfrm>
              <a:off x="7400200" y="2526525"/>
              <a:ext cx="1254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Couloir bus-vélo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613" name="Google Shape;613;p57"/>
            <p:cNvSpPr txBox="1"/>
            <p:nvPr/>
          </p:nvSpPr>
          <p:spPr>
            <a:xfrm>
              <a:off x="7400200" y="3023900"/>
              <a:ext cx="1254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Vélorue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614" name="Google Shape;614;p57"/>
          <p:cNvSpPr/>
          <p:nvPr/>
        </p:nvSpPr>
        <p:spPr>
          <a:xfrm>
            <a:off x="0" y="11000"/>
            <a:ext cx="4699500" cy="216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Liaison 5 : </a:t>
            </a:r>
            <a:r>
              <a:rPr i="0" lang="fr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Axe </a:t>
            </a:r>
            <a:r>
              <a:rPr lang="fr" sz="1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Pont Morand - Croix-Rousse Est</a:t>
            </a:r>
            <a:endParaRPr sz="1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615" name="Google Shape;61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0202" y="906350"/>
            <a:ext cx="3762599" cy="41504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6" name="Google Shape;616;p57"/>
          <p:cNvCxnSpPr/>
          <p:nvPr/>
        </p:nvCxnSpPr>
        <p:spPr>
          <a:xfrm>
            <a:off x="4781800" y="3680300"/>
            <a:ext cx="246600" cy="65760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17" name="Google Shape;617;p57"/>
          <p:cNvCxnSpPr/>
          <p:nvPr/>
        </p:nvCxnSpPr>
        <p:spPr>
          <a:xfrm rot="10800000">
            <a:off x="4370900" y="2787875"/>
            <a:ext cx="270000" cy="5871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18" name="Google Shape;618;p57"/>
          <p:cNvCxnSpPr/>
          <p:nvPr/>
        </p:nvCxnSpPr>
        <p:spPr>
          <a:xfrm flipH="1">
            <a:off x="3783650" y="2787825"/>
            <a:ext cx="575400" cy="681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dashDot"/>
            <a:round/>
            <a:headEnd len="med" w="med" type="stealth"/>
            <a:tailEnd len="med" w="med" type="stealth"/>
          </a:ln>
        </p:spPr>
      </p:cxnSp>
      <p:cxnSp>
        <p:nvCxnSpPr>
          <p:cNvPr id="619" name="Google Shape;619;p57"/>
          <p:cNvCxnSpPr/>
          <p:nvPr/>
        </p:nvCxnSpPr>
        <p:spPr>
          <a:xfrm>
            <a:off x="3760150" y="2599925"/>
            <a:ext cx="23400" cy="5049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20" name="Google Shape;620;p57"/>
          <p:cNvCxnSpPr/>
          <p:nvPr/>
        </p:nvCxnSpPr>
        <p:spPr>
          <a:xfrm rot="10800000">
            <a:off x="3807225" y="3069625"/>
            <a:ext cx="23400" cy="3993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21" name="Google Shape;621;p57"/>
          <p:cNvCxnSpPr/>
          <p:nvPr/>
        </p:nvCxnSpPr>
        <p:spPr>
          <a:xfrm>
            <a:off x="3760150" y="3151850"/>
            <a:ext cx="0" cy="3171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Dot"/>
            <a:round/>
            <a:headEnd len="med" w="med" type="none"/>
            <a:tailEnd len="med" w="med" type="triangle"/>
          </a:ln>
        </p:spPr>
      </p:cxnSp>
      <p:cxnSp>
        <p:nvCxnSpPr>
          <p:cNvPr id="622" name="Google Shape;622;p57"/>
          <p:cNvCxnSpPr/>
          <p:nvPr/>
        </p:nvCxnSpPr>
        <p:spPr>
          <a:xfrm rot="10800000">
            <a:off x="3231775" y="955775"/>
            <a:ext cx="422700" cy="7047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23" name="Google Shape;623;p57"/>
          <p:cNvCxnSpPr/>
          <p:nvPr/>
        </p:nvCxnSpPr>
        <p:spPr>
          <a:xfrm flipH="1">
            <a:off x="3724975" y="1942325"/>
            <a:ext cx="11700" cy="6576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24" name="Google Shape;624;p57"/>
          <p:cNvCxnSpPr/>
          <p:nvPr/>
        </p:nvCxnSpPr>
        <p:spPr>
          <a:xfrm>
            <a:off x="3208225" y="1026350"/>
            <a:ext cx="399300" cy="681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Dot"/>
            <a:round/>
            <a:headEnd len="med" w="med" type="none"/>
            <a:tailEnd len="med" w="med" type="triangle"/>
          </a:ln>
        </p:spPr>
      </p:cxnSp>
      <p:cxnSp>
        <p:nvCxnSpPr>
          <p:cNvPr id="625" name="Google Shape;625;p57"/>
          <p:cNvCxnSpPr/>
          <p:nvPr/>
        </p:nvCxnSpPr>
        <p:spPr>
          <a:xfrm rot="10800000">
            <a:off x="3807125" y="1942425"/>
            <a:ext cx="0" cy="5988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dashDot"/>
            <a:round/>
            <a:headEnd len="med" w="med" type="none"/>
            <a:tailEnd len="med" w="med" type="triangle"/>
          </a:ln>
        </p:spPr>
      </p:cxnSp>
      <p:cxnSp>
        <p:nvCxnSpPr>
          <p:cNvPr id="626" name="Google Shape;626;p57"/>
          <p:cNvCxnSpPr/>
          <p:nvPr/>
        </p:nvCxnSpPr>
        <p:spPr>
          <a:xfrm>
            <a:off x="3607325" y="1660475"/>
            <a:ext cx="199800" cy="399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dashDot"/>
            <a:round/>
            <a:headEnd len="med" w="med" type="stealth"/>
            <a:tailEnd len="med" w="med" type="stealth"/>
          </a:ln>
        </p:spPr>
      </p:cxnSp>
      <p:cxnSp>
        <p:nvCxnSpPr>
          <p:cNvPr id="627" name="Google Shape;627;p57"/>
          <p:cNvCxnSpPr/>
          <p:nvPr/>
        </p:nvCxnSpPr>
        <p:spPr>
          <a:xfrm>
            <a:off x="4602350" y="3341300"/>
            <a:ext cx="199800" cy="399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dashDot"/>
            <a:round/>
            <a:headEnd len="med" w="med" type="stealth"/>
            <a:tailEnd len="med" w="med" type="stealth"/>
          </a:ln>
        </p:spPr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58"/>
          <p:cNvSpPr txBox="1"/>
          <p:nvPr/>
        </p:nvSpPr>
        <p:spPr>
          <a:xfrm>
            <a:off x="228475" y="627525"/>
            <a:ext cx="105156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F13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Synthèse globale</a:t>
            </a:r>
            <a:endParaRPr sz="2400">
              <a:solidFill>
                <a:srgbClr val="0F13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33" name="Google Shape;633;p58"/>
          <p:cNvSpPr txBox="1"/>
          <p:nvPr/>
        </p:nvSpPr>
        <p:spPr>
          <a:xfrm>
            <a:off x="0" y="1590150"/>
            <a:ext cx="3102000" cy="3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4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Deux axes Nord-Sud et Est-Ouest majeurs reliant les futures voies Lyonnaises 3 (Saône), 6 (Rhône) et 12 (Bellecour), à aménager en piste cyclable bidirectionnelle (fort trafic vélo attendu)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136B"/>
              </a:buClr>
              <a:buSzPts val="1800"/>
              <a:buFont typeface="Montserrat Medium"/>
              <a:buChar char="-"/>
            </a:pPr>
            <a:r>
              <a:rPr lang="fr">
                <a:solidFill>
                  <a:srgbClr val="0F136B"/>
                </a:solidFill>
                <a:highlight>
                  <a:schemeClr val="lt1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Des axes plus secondaires à aménager selon la largeur de voirie disponible (couloir mixte bus-vélo, bandes cyclables, vélorue), avec un objectif d’apaisement et de visibilité des cyclistes sur la chaussée</a:t>
            </a:r>
            <a:endParaRPr>
              <a:solidFill>
                <a:srgbClr val="0F136B"/>
              </a:solidFill>
              <a:highlight>
                <a:schemeClr val="lt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4" name="Google Shape;634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grpSp>
        <p:nvGrpSpPr>
          <p:cNvPr id="635" name="Google Shape;635;p58"/>
          <p:cNvGrpSpPr/>
          <p:nvPr/>
        </p:nvGrpSpPr>
        <p:grpSpPr>
          <a:xfrm>
            <a:off x="6724300" y="1531775"/>
            <a:ext cx="2298600" cy="2456700"/>
            <a:chOff x="6724300" y="1531775"/>
            <a:chExt cx="2298600" cy="2456700"/>
          </a:xfrm>
        </p:grpSpPr>
        <p:cxnSp>
          <p:nvCxnSpPr>
            <p:cNvPr id="636" name="Google Shape;636;p58"/>
            <p:cNvCxnSpPr/>
            <p:nvPr/>
          </p:nvCxnSpPr>
          <p:spPr>
            <a:xfrm flipH="1" rot="10800000">
              <a:off x="6724300" y="1726925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0000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7" name="Google Shape;637;p58"/>
            <p:cNvCxnSpPr/>
            <p:nvPr/>
          </p:nvCxnSpPr>
          <p:spPr>
            <a:xfrm flipH="1" rot="10800000">
              <a:off x="6724300" y="2223850"/>
              <a:ext cx="567900" cy="4200"/>
            </a:xfrm>
            <a:prstGeom prst="straightConnector1">
              <a:avLst/>
            </a:prstGeom>
            <a:noFill/>
            <a:ln cap="flat" cmpd="sng" w="38100">
              <a:solidFill>
                <a:srgbClr val="00B050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638" name="Google Shape;638;p58"/>
            <p:cNvCxnSpPr/>
            <p:nvPr/>
          </p:nvCxnSpPr>
          <p:spPr>
            <a:xfrm flipH="1" rot="10800000">
              <a:off x="6724300" y="2721675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00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9" name="Google Shape;639;p58"/>
            <p:cNvCxnSpPr/>
            <p:nvPr/>
          </p:nvCxnSpPr>
          <p:spPr>
            <a:xfrm flipH="1" rot="10800000">
              <a:off x="6733150" y="3218600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EC2380"/>
              </a:solidFill>
              <a:prstDash val="dashDot"/>
              <a:round/>
              <a:headEnd len="med" w="med" type="none"/>
              <a:tailEnd len="med" w="med" type="none"/>
            </a:ln>
          </p:spPr>
        </p:cxnSp>
        <p:cxnSp>
          <p:nvCxnSpPr>
            <p:cNvPr id="640" name="Google Shape;640;p58"/>
            <p:cNvCxnSpPr/>
            <p:nvPr/>
          </p:nvCxnSpPr>
          <p:spPr>
            <a:xfrm flipH="1" rot="10800000">
              <a:off x="6733150" y="3796050"/>
              <a:ext cx="550200" cy="3300"/>
            </a:xfrm>
            <a:prstGeom prst="straightConnector1">
              <a:avLst/>
            </a:prstGeom>
            <a:noFill/>
            <a:ln cap="flat" cmpd="sng" w="38100">
              <a:solidFill>
                <a:srgbClr val="FF9900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641" name="Google Shape;641;p58"/>
            <p:cNvSpPr txBox="1"/>
            <p:nvPr/>
          </p:nvSpPr>
          <p:spPr>
            <a:xfrm>
              <a:off x="7400200" y="1531775"/>
              <a:ext cx="1173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Piste cyclable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642" name="Google Shape;642;p58"/>
            <p:cNvSpPr txBox="1"/>
            <p:nvPr/>
          </p:nvSpPr>
          <p:spPr>
            <a:xfrm>
              <a:off x="7400200" y="2029150"/>
              <a:ext cx="1173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Bande cyclable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643" name="Google Shape;643;p58"/>
            <p:cNvSpPr txBox="1"/>
            <p:nvPr/>
          </p:nvSpPr>
          <p:spPr>
            <a:xfrm>
              <a:off x="7400200" y="2526525"/>
              <a:ext cx="1254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Couloir bus-vélo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644" name="Google Shape;644;p58"/>
            <p:cNvSpPr txBox="1"/>
            <p:nvPr/>
          </p:nvSpPr>
          <p:spPr>
            <a:xfrm>
              <a:off x="7400200" y="3023900"/>
              <a:ext cx="1254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Vélorue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645" name="Google Shape;645;p58"/>
            <p:cNvSpPr txBox="1"/>
            <p:nvPr/>
          </p:nvSpPr>
          <p:spPr>
            <a:xfrm>
              <a:off x="7400200" y="3594875"/>
              <a:ext cx="1622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fr" sz="1000">
                  <a:solidFill>
                    <a:srgbClr val="0F136B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Pas d’aménagement</a:t>
              </a:r>
              <a:endParaRPr sz="1000">
                <a:solidFill>
                  <a:srgbClr val="0F136B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pic>
        <p:nvPicPr>
          <p:cNvPr id="646" name="Google Shape;646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1834" y="627525"/>
            <a:ext cx="3442295" cy="4429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7" name="Google Shape;647;p58"/>
          <p:cNvCxnSpPr/>
          <p:nvPr/>
        </p:nvCxnSpPr>
        <p:spPr>
          <a:xfrm flipH="1">
            <a:off x="5051825" y="2329850"/>
            <a:ext cx="58800" cy="26421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8" name="Google Shape;648;p58"/>
          <p:cNvCxnSpPr/>
          <p:nvPr/>
        </p:nvCxnSpPr>
        <p:spPr>
          <a:xfrm flipH="1">
            <a:off x="4805225" y="2224150"/>
            <a:ext cx="1045200" cy="1410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9" name="Google Shape;649;p58"/>
          <p:cNvCxnSpPr/>
          <p:nvPr/>
        </p:nvCxnSpPr>
        <p:spPr>
          <a:xfrm flipH="1" rot="10800000">
            <a:off x="4229875" y="2271225"/>
            <a:ext cx="328800" cy="1878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0" name="Google Shape;650;p58"/>
          <p:cNvCxnSpPr/>
          <p:nvPr/>
        </p:nvCxnSpPr>
        <p:spPr>
          <a:xfrm flipH="1" rot="10800000">
            <a:off x="4555050" y="2223900"/>
            <a:ext cx="238500" cy="501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1" name="Google Shape;651;p58"/>
          <p:cNvCxnSpPr/>
          <p:nvPr/>
        </p:nvCxnSpPr>
        <p:spPr>
          <a:xfrm>
            <a:off x="4788175" y="2211600"/>
            <a:ext cx="29100" cy="1536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2" name="Google Shape;652;p58"/>
          <p:cNvCxnSpPr/>
          <p:nvPr/>
        </p:nvCxnSpPr>
        <p:spPr>
          <a:xfrm>
            <a:off x="4652625" y="2094975"/>
            <a:ext cx="11700" cy="1644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3" name="Google Shape;653;p58"/>
          <p:cNvCxnSpPr/>
          <p:nvPr/>
        </p:nvCxnSpPr>
        <p:spPr>
          <a:xfrm>
            <a:off x="5580350" y="1413875"/>
            <a:ext cx="105600" cy="2466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4" name="Google Shape;654;p58"/>
          <p:cNvCxnSpPr/>
          <p:nvPr/>
        </p:nvCxnSpPr>
        <p:spPr>
          <a:xfrm>
            <a:off x="5415950" y="1355150"/>
            <a:ext cx="0" cy="1527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5" name="Google Shape;655;p58"/>
          <p:cNvCxnSpPr/>
          <p:nvPr/>
        </p:nvCxnSpPr>
        <p:spPr>
          <a:xfrm rot="10800000">
            <a:off x="5404075" y="3374975"/>
            <a:ext cx="458100" cy="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56" name="Google Shape;656;p58"/>
          <p:cNvCxnSpPr/>
          <p:nvPr/>
        </p:nvCxnSpPr>
        <p:spPr>
          <a:xfrm>
            <a:off x="5415950" y="3468925"/>
            <a:ext cx="458100" cy="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57" name="Google Shape;657;p58"/>
          <p:cNvCxnSpPr/>
          <p:nvPr/>
        </p:nvCxnSpPr>
        <p:spPr>
          <a:xfrm flipH="1">
            <a:off x="4523600" y="3421950"/>
            <a:ext cx="857100" cy="70500"/>
          </a:xfrm>
          <a:prstGeom prst="straightConnector1">
            <a:avLst/>
          </a:prstGeom>
          <a:noFill/>
          <a:ln cap="flat" cmpd="sng" w="28575">
            <a:solidFill>
              <a:srgbClr val="00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8" name="Google Shape;658;p58"/>
          <p:cNvCxnSpPr/>
          <p:nvPr/>
        </p:nvCxnSpPr>
        <p:spPr>
          <a:xfrm flipH="1" rot="10800000">
            <a:off x="4323825" y="2365000"/>
            <a:ext cx="481500" cy="141000"/>
          </a:xfrm>
          <a:prstGeom prst="straightConnector1">
            <a:avLst/>
          </a:prstGeom>
          <a:noFill/>
          <a:ln cap="flat" cmpd="sng" w="28575">
            <a:solidFill>
              <a:srgbClr val="00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9" name="Google Shape;659;p58"/>
          <p:cNvCxnSpPr/>
          <p:nvPr/>
        </p:nvCxnSpPr>
        <p:spPr>
          <a:xfrm flipH="1">
            <a:off x="5401425" y="1404425"/>
            <a:ext cx="175800" cy="197700"/>
          </a:xfrm>
          <a:prstGeom prst="straightConnector1">
            <a:avLst/>
          </a:prstGeom>
          <a:noFill/>
          <a:ln cap="flat" cmpd="sng" w="28575">
            <a:solidFill>
              <a:srgbClr val="EC2380"/>
            </a:solidFill>
            <a:prstDash val="dashDot"/>
            <a:round/>
            <a:headEnd len="med" w="med" type="none"/>
            <a:tailEnd len="med" w="med" type="none"/>
          </a:ln>
        </p:spPr>
      </p:cxnSp>
      <p:cxnSp>
        <p:nvCxnSpPr>
          <p:cNvPr id="660" name="Google Shape;660;p58"/>
          <p:cNvCxnSpPr/>
          <p:nvPr/>
        </p:nvCxnSpPr>
        <p:spPr>
          <a:xfrm>
            <a:off x="5204575" y="803225"/>
            <a:ext cx="206400" cy="344700"/>
          </a:xfrm>
          <a:prstGeom prst="straightConnector1">
            <a:avLst/>
          </a:prstGeom>
          <a:noFill/>
          <a:ln cap="flat" cmpd="sng" w="19050">
            <a:solidFill>
              <a:srgbClr val="EC2380"/>
            </a:solidFill>
            <a:prstDash val="dashDot"/>
            <a:round/>
            <a:headEnd len="med" w="med" type="none"/>
            <a:tailEnd len="med" w="med" type="none"/>
          </a:ln>
        </p:spPr>
      </p:cxnSp>
      <p:cxnSp>
        <p:nvCxnSpPr>
          <p:cNvPr id="661" name="Google Shape;661;p58"/>
          <p:cNvCxnSpPr/>
          <p:nvPr/>
        </p:nvCxnSpPr>
        <p:spPr>
          <a:xfrm>
            <a:off x="5405500" y="1139650"/>
            <a:ext cx="10500" cy="227400"/>
          </a:xfrm>
          <a:prstGeom prst="straightConnector1">
            <a:avLst/>
          </a:prstGeom>
          <a:noFill/>
          <a:ln cap="flat" cmpd="sng" w="19050">
            <a:solidFill>
              <a:srgbClr val="EC2380"/>
            </a:solidFill>
            <a:prstDash val="dashDot"/>
            <a:round/>
            <a:headEnd len="med" w="med" type="none"/>
            <a:tailEnd len="med" w="med" type="none"/>
          </a:ln>
        </p:spPr>
      </p:cxnSp>
      <p:cxnSp>
        <p:nvCxnSpPr>
          <p:cNvPr id="662" name="Google Shape;662;p58"/>
          <p:cNvCxnSpPr/>
          <p:nvPr/>
        </p:nvCxnSpPr>
        <p:spPr>
          <a:xfrm rot="10800000">
            <a:off x="4464800" y="1672225"/>
            <a:ext cx="176100" cy="4110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63" name="Google Shape;663;p58"/>
          <p:cNvCxnSpPr/>
          <p:nvPr/>
        </p:nvCxnSpPr>
        <p:spPr>
          <a:xfrm rot="10800000">
            <a:off x="4089100" y="1660575"/>
            <a:ext cx="363900" cy="234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64" name="Google Shape;664;p58"/>
          <p:cNvCxnSpPr/>
          <p:nvPr/>
        </p:nvCxnSpPr>
        <p:spPr>
          <a:xfrm flipH="1">
            <a:off x="3384275" y="1578275"/>
            <a:ext cx="704700" cy="1761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65" name="Google Shape;665;p58"/>
          <p:cNvCxnSpPr/>
          <p:nvPr/>
        </p:nvCxnSpPr>
        <p:spPr>
          <a:xfrm flipH="1" rot="10800000">
            <a:off x="4100700" y="1507725"/>
            <a:ext cx="317100" cy="588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66" name="Google Shape;666;p58"/>
          <p:cNvCxnSpPr/>
          <p:nvPr/>
        </p:nvCxnSpPr>
        <p:spPr>
          <a:xfrm rot="10800000">
            <a:off x="3971625" y="1367000"/>
            <a:ext cx="434400" cy="1056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67" name="Google Shape;667;p58"/>
          <p:cNvCxnSpPr/>
          <p:nvPr/>
        </p:nvCxnSpPr>
        <p:spPr>
          <a:xfrm>
            <a:off x="5696400" y="1674325"/>
            <a:ext cx="95400" cy="2679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59"/>
          <p:cNvSpPr txBox="1"/>
          <p:nvPr>
            <p:ph type="title"/>
          </p:nvPr>
        </p:nvSpPr>
        <p:spPr>
          <a:xfrm>
            <a:off x="628650" y="1831069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Montserrat SemiBold"/>
                <a:ea typeface="Montserrat SemiBold"/>
                <a:cs typeface="Montserrat SemiBold"/>
                <a:sym typeface="Montserrat SemiBold"/>
              </a:rPr>
              <a:t>Ce travail a été réalisé bénévolement par les </a:t>
            </a:r>
            <a:r>
              <a:rPr lang="fr" sz="2400">
                <a:latin typeface="Montserrat SemiBold"/>
                <a:ea typeface="Montserrat SemiBold"/>
                <a:cs typeface="Montserrat SemiBold"/>
                <a:sym typeface="Montserrat SemiBold"/>
              </a:rPr>
              <a:t>Groupes</a:t>
            </a:r>
            <a:r>
              <a:rPr lang="fr" sz="2400">
                <a:latin typeface="Montserrat SemiBold"/>
                <a:ea typeface="Montserrat SemiBold"/>
                <a:cs typeface="Montserrat SemiBold"/>
                <a:sym typeface="Montserrat SemiBold"/>
              </a:rPr>
              <a:t> Locaux de La Ville à Vélo</a:t>
            </a:r>
            <a:endParaRPr sz="24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73" name="Google Shape;673;p59"/>
          <p:cNvSpPr txBox="1"/>
          <p:nvPr>
            <p:ph idx="1" type="body"/>
          </p:nvPr>
        </p:nvSpPr>
        <p:spPr>
          <a:xfrm>
            <a:off x="-403650" y="3484050"/>
            <a:ext cx="9951300" cy="1344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74" name="Google Shape;67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0463" y="3610300"/>
            <a:ext cx="823075" cy="823075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9"/>
          <p:cNvSpPr txBox="1"/>
          <p:nvPr>
            <p:ph type="title"/>
          </p:nvPr>
        </p:nvSpPr>
        <p:spPr>
          <a:xfrm>
            <a:off x="2691313" y="4149300"/>
            <a:ext cx="37614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latin typeface="Montserrat"/>
                <a:ea typeface="Montserrat"/>
                <a:cs typeface="Montserrat"/>
                <a:sym typeface="Montserrat"/>
              </a:rPr>
              <a:t>Nous vous remercions de votre attention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76" name="Google Shape;676;p59"/>
          <p:cNvCxnSpPr/>
          <p:nvPr/>
        </p:nvCxnSpPr>
        <p:spPr>
          <a:xfrm>
            <a:off x="2691313" y="4875000"/>
            <a:ext cx="3761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7" name="Google Shape;677;p5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F136B"/>
      </a:dk1>
      <a:lt1>
        <a:srgbClr val="FFFFFF"/>
      </a:lt1>
      <a:dk2>
        <a:srgbClr val="6FCAC4"/>
      </a:dk2>
      <a:lt2>
        <a:srgbClr val="EEEEEE"/>
      </a:lt2>
      <a:accent1>
        <a:srgbClr val="0F136B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